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9"/>
  </p:notesMasterIdLst>
  <p:handoutMasterIdLst>
    <p:handoutMasterId r:id="rId20"/>
  </p:handoutMasterIdLst>
  <p:sldIdLst>
    <p:sldId id="278" r:id="rId2"/>
    <p:sldId id="268" r:id="rId3"/>
    <p:sldId id="292" r:id="rId4"/>
    <p:sldId id="259" r:id="rId5"/>
    <p:sldId id="312" r:id="rId6"/>
    <p:sldId id="282" r:id="rId7"/>
    <p:sldId id="304" r:id="rId8"/>
    <p:sldId id="318" r:id="rId9"/>
    <p:sldId id="311" r:id="rId10"/>
    <p:sldId id="313" r:id="rId11"/>
    <p:sldId id="314" r:id="rId12"/>
    <p:sldId id="319" r:id="rId13"/>
    <p:sldId id="317" r:id="rId14"/>
    <p:sldId id="320" r:id="rId15"/>
    <p:sldId id="270" r:id="rId16"/>
    <p:sldId id="277" r:id="rId17"/>
    <p:sldId id="321" r:id="rId18"/>
  </p:sldIdLst>
  <p:sldSz cx="9144000" cy="6858000" type="screen4x3"/>
  <p:notesSz cx="6858000" cy="9144000"/>
  <p:defaultTextStyle>
    <a:defPPr>
      <a:defRPr lang="en-US"/>
    </a:defPPr>
    <a:lvl1pPr algn="l" rtl="0" fontAlgn="base">
      <a:spcBef>
        <a:spcPct val="0"/>
      </a:spcBef>
      <a:spcAft>
        <a:spcPct val="0"/>
      </a:spcAft>
      <a:defRPr b="1" kern="1200">
        <a:solidFill>
          <a:schemeClr val="tx1"/>
        </a:solidFill>
        <a:latin typeface="Verdana" pitchFamily="34" charset="0"/>
        <a:ea typeface="+mn-ea"/>
        <a:cs typeface="+mn-cs"/>
      </a:defRPr>
    </a:lvl1pPr>
    <a:lvl2pPr marL="457200" algn="l" rtl="0" fontAlgn="base">
      <a:spcBef>
        <a:spcPct val="0"/>
      </a:spcBef>
      <a:spcAft>
        <a:spcPct val="0"/>
      </a:spcAft>
      <a:defRPr b="1" kern="1200">
        <a:solidFill>
          <a:schemeClr val="tx1"/>
        </a:solidFill>
        <a:latin typeface="Verdana" pitchFamily="34" charset="0"/>
        <a:ea typeface="+mn-ea"/>
        <a:cs typeface="+mn-cs"/>
      </a:defRPr>
    </a:lvl2pPr>
    <a:lvl3pPr marL="914400" algn="l" rtl="0" fontAlgn="base">
      <a:spcBef>
        <a:spcPct val="0"/>
      </a:spcBef>
      <a:spcAft>
        <a:spcPct val="0"/>
      </a:spcAft>
      <a:defRPr b="1" kern="1200">
        <a:solidFill>
          <a:schemeClr val="tx1"/>
        </a:solidFill>
        <a:latin typeface="Verdana" pitchFamily="34" charset="0"/>
        <a:ea typeface="+mn-ea"/>
        <a:cs typeface="+mn-cs"/>
      </a:defRPr>
    </a:lvl3pPr>
    <a:lvl4pPr marL="1371600" algn="l" rtl="0" fontAlgn="base">
      <a:spcBef>
        <a:spcPct val="0"/>
      </a:spcBef>
      <a:spcAft>
        <a:spcPct val="0"/>
      </a:spcAft>
      <a:defRPr b="1" kern="1200">
        <a:solidFill>
          <a:schemeClr val="tx1"/>
        </a:solidFill>
        <a:latin typeface="Verdana" pitchFamily="34" charset="0"/>
        <a:ea typeface="+mn-ea"/>
        <a:cs typeface="+mn-cs"/>
      </a:defRPr>
    </a:lvl4pPr>
    <a:lvl5pPr marL="1828800" algn="l" rtl="0" fontAlgn="base">
      <a:spcBef>
        <a:spcPct val="0"/>
      </a:spcBef>
      <a:spcAft>
        <a:spcPct val="0"/>
      </a:spcAft>
      <a:defRPr b="1" kern="1200">
        <a:solidFill>
          <a:schemeClr val="tx1"/>
        </a:solidFill>
        <a:latin typeface="Verdana" pitchFamily="34" charset="0"/>
        <a:ea typeface="+mn-ea"/>
        <a:cs typeface="+mn-cs"/>
      </a:defRPr>
    </a:lvl5pPr>
    <a:lvl6pPr marL="2286000" algn="l" defTabSz="914400" rtl="0" eaLnBrk="1" latinLnBrk="0" hangingPunct="1">
      <a:defRPr b="1" kern="1200">
        <a:solidFill>
          <a:schemeClr val="tx1"/>
        </a:solidFill>
        <a:latin typeface="Verdana" pitchFamily="34" charset="0"/>
        <a:ea typeface="+mn-ea"/>
        <a:cs typeface="+mn-cs"/>
      </a:defRPr>
    </a:lvl6pPr>
    <a:lvl7pPr marL="2743200" algn="l" defTabSz="914400" rtl="0" eaLnBrk="1" latinLnBrk="0" hangingPunct="1">
      <a:defRPr b="1" kern="1200">
        <a:solidFill>
          <a:schemeClr val="tx1"/>
        </a:solidFill>
        <a:latin typeface="Verdana" pitchFamily="34" charset="0"/>
        <a:ea typeface="+mn-ea"/>
        <a:cs typeface="+mn-cs"/>
      </a:defRPr>
    </a:lvl7pPr>
    <a:lvl8pPr marL="3200400" algn="l" defTabSz="914400" rtl="0" eaLnBrk="1" latinLnBrk="0" hangingPunct="1">
      <a:defRPr b="1" kern="1200">
        <a:solidFill>
          <a:schemeClr val="tx1"/>
        </a:solidFill>
        <a:latin typeface="Verdana" pitchFamily="34" charset="0"/>
        <a:ea typeface="+mn-ea"/>
        <a:cs typeface="+mn-cs"/>
      </a:defRPr>
    </a:lvl8pPr>
    <a:lvl9pPr marL="3657600" algn="l" defTabSz="914400" rtl="0" eaLnBrk="1" latinLnBrk="0" hangingPunct="1">
      <a:defRPr b="1"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ber Rigney" initials="" lastIdx="3" clrIdx="0"/>
  <p:cmAuthor id="1" name="Jody" initials="" lastIdx="4"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660000"/>
    <a:srgbClr val="669966"/>
    <a:srgbClr val="FFFF99"/>
    <a:srgbClr val="336666"/>
    <a:srgbClr val="336633"/>
    <a:srgbClr val="003300"/>
    <a:srgbClr val="99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96" autoAdjust="0"/>
    <p:restoredTop sz="93095" autoAdjust="0"/>
  </p:normalViewPr>
  <p:slideViewPr>
    <p:cSldViewPr>
      <p:cViewPr>
        <p:scale>
          <a:sx n="75" d="100"/>
          <a:sy n="75" d="100"/>
        </p:scale>
        <p:origin x="-1230" y="72"/>
      </p:cViewPr>
      <p:guideLst>
        <p:guide orient="horz" pos="864"/>
        <p:guide orient="horz" pos="3458"/>
        <p:guide orient="horz" pos="720"/>
        <p:guide orient="horz" pos="3745"/>
        <p:guide pos="5424"/>
        <p:guide pos="336"/>
        <p:guide pos="3021"/>
        <p:guide pos="416"/>
        <p:guide pos="624"/>
        <p:guide pos="5239"/>
        <p:guide pos="4022"/>
        <p:guide pos="266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4" d="100"/>
          <a:sy n="54" d="100"/>
        </p:scale>
        <p:origin x="-1770"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endParaRPr lang="en-US"/>
          </a:p>
        </p:txBody>
      </p:sp>
      <p:sp>
        <p:nvSpPr>
          <p:cNvPr id="3584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endParaRPr lang="en-US"/>
          </a:p>
        </p:txBody>
      </p:sp>
      <p:sp>
        <p:nvSpPr>
          <p:cNvPr id="3584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endParaRPr lang="en-US"/>
          </a:p>
        </p:txBody>
      </p:sp>
      <p:sp>
        <p:nvSpPr>
          <p:cNvPr id="3584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fld id="{DDE2A3B7-2379-4E8D-B08C-E4AA50F5AB4A}"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endParaRPr lang="en-US"/>
          </a:p>
        </p:txBody>
      </p:sp>
      <p:sp>
        <p:nvSpPr>
          <p:cNvPr id="532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endParaRPr lang="en-US"/>
          </a:p>
        </p:txBody>
      </p:sp>
      <p:sp>
        <p:nvSpPr>
          <p:cNvPr id="5325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32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32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endParaRPr lang="en-US"/>
          </a:p>
        </p:txBody>
      </p:sp>
      <p:sp>
        <p:nvSpPr>
          <p:cNvPr id="532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fld id="{95F9BADC-02DB-41A3-92DC-338D17504073}"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Verdana" pitchFamily="34" charset="0"/>
        <a:ea typeface="+mn-ea"/>
        <a:cs typeface="+mn-cs"/>
      </a:defRPr>
    </a:lvl1pPr>
    <a:lvl2pPr marL="457200" algn="l" rtl="0" fontAlgn="base">
      <a:spcBef>
        <a:spcPct val="30000"/>
      </a:spcBef>
      <a:spcAft>
        <a:spcPct val="0"/>
      </a:spcAft>
      <a:defRPr sz="1200" kern="1200">
        <a:solidFill>
          <a:schemeClr val="tx1"/>
        </a:solidFill>
        <a:latin typeface="Verdana" pitchFamily="34" charset="0"/>
        <a:ea typeface="+mn-ea"/>
        <a:cs typeface="+mn-cs"/>
      </a:defRPr>
    </a:lvl2pPr>
    <a:lvl3pPr marL="914400" algn="l" rtl="0" fontAlgn="base">
      <a:spcBef>
        <a:spcPct val="30000"/>
      </a:spcBef>
      <a:spcAft>
        <a:spcPct val="0"/>
      </a:spcAft>
      <a:defRPr sz="1200" kern="1200">
        <a:solidFill>
          <a:schemeClr val="tx1"/>
        </a:solidFill>
        <a:latin typeface="Verdana" pitchFamily="34" charset="0"/>
        <a:ea typeface="+mn-ea"/>
        <a:cs typeface="+mn-cs"/>
      </a:defRPr>
    </a:lvl3pPr>
    <a:lvl4pPr marL="1371600" algn="l" rtl="0" fontAlgn="base">
      <a:spcBef>
        <a:spcPct val="30000"/>
      </a:spcBef>
      <a:spcAft>
        <a:spcPct val="0"/>
      </a:spcAft>
      <a:defRPr sz="1200" kern="1200">
        <a:solidFill>
          <a:schemeClr val="tx1"/>
        </a:solidFill>
        <a:latin typeface="Verdana" pitchFamily="34" charset="0"/>
        <a:ea typeface="+mn-ea"/>
        <a:cs typeface="+mn-cs"/>
      </a:defRPr>
    </a:lvl4pPr>
    <a:lvl5pPr marL="1828800" algn="l" rtl="0" fontAlgn="base">
      <a:spcBef>
        <a:spcPct val="30000"/>
      </a:spcBef>
      <a:spcAft>
        <a:spcPct val="0"/>
      </a:spcAft>
      <a:defRPr sz="1200" kern="1200">
        <a:solidFill>
          <a:schemeClr val="tx1"/>
        </a:solidFill>
        <a:latin typeface="Verdan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CD5E27-CED7-4BB6-9CC3-7DDED68E3B17}" type="slidenum">
              <a:rPr lang="en-US"/>
              <a:pPr/>
              <a:t>2</a:t>
            </a:fld>
            <a:endParaRPr lang="en-US"/>
          </a:p>
        </p:txBody>
      </p:sp>
      <p:sp>
        <p:nvSpPr>
          <p:cNvPr id="116738" name="Rectangle 2"/>
          <p:cNvSpPr>
            <a:spLocks noRot="1" noChangeArrowheads="1" noTextEdit="1"/>
          </p:cNvSpPr>
          <p:nvPr>
            <p:ph type="sldImg"/>
          </p:nvPr>
        </p:nvSpPr>
        <p:spPr>
          <a:ln/>
        </p:spPr>
      </p:sp>
      <p:sp>
        <p:nvSpPr>
          <p:cNvPr id="116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3E1FEE-D0B7-4E7F-9A9A-AE5A956979AA}" type="slidenum">
              <a:rPr lang="en-US"/>
              <a:pPr/>
              <a:t>4</a:t>
            </a:fld>
            <a:endParaRPr lang="en-US"/>
          </a:p>
        </p:txBody>
      </p:sp>
      <p:sp>
        <p:nvSpPr>
          <p:cNvPr id="115714" name="Rectangle 2"/>
          <p:cNvSpPr>
            <a:spLocks noRot="1" noChangeArrowheads="1" noTextEdit="1"/>
          </p:cNvSpPr>
          <p:nvPr>
            <p:ph type="sldImg"/>
          </p:nvPr>
        </p:nvSpPr>
        <p:spPr>
          <a:ln/>
        </p:spPr>
      </p:sp>
      <p:sp>
        <p:nvSpPr>
          <p:cNvPr id="1157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BBBC6B-D81A-4AC2-95CC-496EA3AEA11F}" type="slidenum">
              <a:rPr lang="en-US"/>
              <a:pPr/>
              <a:t>15</a:t>
            </a:fld>
            <a:endParaRPr lang="en-US"/>
          </a:p>
        </p:txBody>
      </p:sp>
      <p:sp>
        <p:nvSpPr>
          <p:cNvPr id="56322" name="Rectangle 2"/>
          <p:cNvSpPr>
            <a:spLocks noRot="1" noChangeArrowheads="1" noTextEdit="1"/>
          </p:cNvSpPr>
          <p:nvPr>
            <p:ph type="sldImg"/>
          </p:nvPr>
        </p:nvSpPr>
        <p:spPr>
          <a:ln/>
        </p:spPr>
      </p:sp>
      <p:sp>
        <p:nvSpPr>
          <p:cNvPr id="563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46075"/>
            <a:ext cx="2057400" cy="578008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346075"/>
            <a:ext cx="6019800" cy="578008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Credits.ppt"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97282" name="AutoShape 2">
            <a:hlinkClick r:id="" action="ppaction://hlinkshowjump?jump=firstslide" highlightClick="1"/>
          </p:cNvPr>
          <p:cNvSpPr>
            <a:spLocks noChangeArrowheads="1"/>
          </p:cNvSpPr>
          <p:nvPr userDrawn="1"/>
        </p:nvSpPr>
        <p:spPr bwMode="auto">
          <a:xfrm>
            <a:off x="7656513" y="6019800"/>
            <a:ext cx="609600" cy="838200"/>
          </a:xfrm>
          <a:prstGeom prst="actionButtonBlank">
            <a:avLst/>
          </a:prstGeom>
          <a:noFill/>
          <a:ln w="9525">
            <a:noFill/>
            <a:miter lim="800000"/>
            <a:headEnd/>
            <a:tailEnd/>
          </a:ln>
          <a:effectLst/>
        </p:spPr>
        <p:txBody>
          <a:bodyPr wrap="none" anchor="ctr"/>
          <a:lstStyle/>
          <a:p>
            <a:endParaRPr lang="en-CA"/>
          </a:p>
        </p:txBody>
      </p:sp>
      <p:sp>
        <p:nvSpPr>
          <p:cNvPr id="97283" name="AutoShape 3">
            <a:hlinkClick r:id="" action="ppaction://hlinkshowjump?jump=nextslide" highlightClick="1"/>
          </p:cNvPr>
          <p:cNvSpPr>
            <a:spLocks noChangeArrowheads="1"/>
          </p:cNvSpPr>
          <p:nvPr userDrawn="1"/>
        </p:nvSpPr>
        <p:spPr bwMode="auto">
          <a:xfrm>
            <a:off x="6881813" y="6019800"/>
            <a:ext cx="685800" cy="838200"/>
          </a:xfrm>
          <a:prstGeom prst="actionButtonBlank">
            <a:avLst/>
          </a:prstGeom>
          <a:noFill/>
          <a:ln w="9525">
            <a:noFill/>
            <a:miter lim="800000"/>
            <a:headEnd/>
            <a:tailEnd/>
          </a:ln>
          <a:effectLst/>
        </p:spPr>
        <p:txBody>
          <a:bodyPr wrap="none" anchor="ctr"/>
          <a:lstStyle/>
          <a:p>
            <a:endParaRPr lang="en-CA"/>
          </a:p>
        </p:txBody>
      </p:sp>
      <p:sp>
        <p:nvSpPr>
          <p:cNvPr id="97284" name="AutoShape 4">
            <a:hlinkClick r:id="" action="ppaction://hlinkshowjump?jump=endshow" highlightClick="1"/>
          </p:cNvPr>
          <p:cNvSpPr>
            <a:spLocks noChangeArrowheads="1"/>
          </p:cNvSpPr>
          <p:nvPr userDrawn="1"/>
        </p:nvSpPr>
        <p:spPr bwMode="auto">
          <a:xfrm>
            <a:off x="8343900" y="6019800"/>
            <a:ext cx="533400" cy="838200"/>
          </a:xfrm>
          <a:prstGeom prst="actionButtonBlank">
            <a:avLst/>
          </a:prstGeom>
          <a:noFill/>
          <a:ln w="9525">
            <a:noFill/>
            <a:miter lim="800000"/>
            <a:headEnd/>
            <a:tailEnd/>
          </a:ln>
          <a:effectLst/>
        </p:spPr>
        <p:txBody>
          <a:bodyPr wrap="none" anchor="ctr"/>
          <a:lstStyle/>
          <a:p>
            <a:endParaRPr lang="en-CA"/>
          </a:p>
        </p:txBody>
      </p:sp>
      <p:sp>
        <p:nvSpPr>
          <p:cNvPr id="97285" name="AutoShape 5">
            <a:hlinkClick r:id="" action="ppaction://hlinkshowjump?jump=previousslide" highlightClick="1"/>
          </p:cNvPr>
          <p:cNvSpPr>
            <a:spLocks noChangeArrowheads="1"/>
          </p:cNvSpPr>
          <p:nvPr userDrawn="1"/>
        </p:nvSpPr>
        <p:spPr bwMode="auto">
          <a:xfrm>
            <a:off x="6172200" y="6032500"/>
            <a:ext cx="673100" cy="825500"/>
          </a:xfrm>
          <a:prstGeom prst="actionButtonBlank">
            <a:avLst/>
          </a:prstGeom>
          <a:noFill/>
          <a:ln w="9525">
            <a:noFill/>
            <a:miter lim="800000"/>
            <a:headEnd/>
            <a:tailEnd/>
          </a:ln>
          <a:effectLst/>
        </p:spPr>
        <p:txBody>
          <a:bodyPr wrap="none" anchor="ctr"/>
          <a:lstStyle/>
          <a:p>
            <a:endParaRPr lang="en-CA"/>
          </a:p>
        </p:txBody>
      </p:sp>
      <p:sp>
        <p:nvSpPr>
          <p:cNvPr id="97286" name="Rectangle 6"/>
          <p:cNvSpPr>
            <a:spLocks noGrp="1" noChangeArrowheads="1"/>
          </p:cNvSpPr>
          <p:nvPr>
            <p:ph type="title"/>
          </p:nvPr>
        </p:nvSpPr>
        <p:spPr bwMode="auto">
          <a:xfrm>
            <a:off x="533400" y="346075"/>
            <a:ext cx="8077200" cy="7953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7287" name="Rectangle 7">
            <a:hlinkClick r:id="rId14" action="ppaction://hlinkpres?slideindex=1&amp;slidetitle="/>
          </p:cNvPr>
          <p:cNvSpPr>
            <a:spLocks noChangeArrowheads="1"/>
          </p:cNvSpPr>
          <p:nvPr userDrawn="1"/>
        </p:nvSpPr>
        <p:spPr bwMode="auto">
          <a:xfrm>
            <a:off x="4953000" y="6629400"/>
            <a:ext cx="685800" cy="228600"/>
          </a:xfrm>
          <a:prstGeom prst="rect">
            <a:avLst/>
          </a:prstGeom>
          <a:noFill/>
          <a:ln w="9525">
            <a:noFill/>
            <a:miter lim="800000"/>
            <a:headEnd/>
            <a:tailEnd/>
          </a:ln>
          <a:effectLst/>
        </p:spPr>
        <p:txBody>
          <a:bodyPr wrap="none" anchor="ctr"/>
          <a:lstStyle/>
          <a:p>
            <a:endParaRPr lang="en-CA"/>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p:wipe dir="r"/>
  </p:transition>
  <p:timing>
    <p:tnLst>
      <p:par>
        <p:cTn id="1" dur="indefinite" restart="never" nodeType="tmRoot"/>
      </p:par>
    </p:tnLst>
  </p:timing>
  <p:txStyles>
    <p:titleStyle>
      <a:lvl1pPr algn="ctr" rtl="0" fontAlgn="base">
        <a:spcBef>
          <a:spcPct val="0"/>
        </a:spcBef>
        <a:spcAft>
          <a:spcPct val="0"/>
        </a:spcAft>
        <a:defRPr sz="2500" b="1">
          <a:solidFill>
            <a:srgbClr val="FFFF99"/>
          </a:solidFill>
          <a:latin typeface="+mj-lt"/>
          <a:ea typeface="+mj-ea"/>
          <a:cs typeface="+mj-cs"/>
        </a:defRPr>
      </a:lvl1pPr>
      <a:lvl2pPr algn="ctr" rtl="0" fontAlgn="base">
        <a:spcBef>
          <a:spcPct val="0"/>
        </a:spcBef>
        <a:spcAft>
          <a:spcPct val="0"/>
        </a:spcAft>
        <a:defRPr sz="2500" b="1">
          <a:solidFill>
            <a:srgbClr val="FFFF99"/>
          </a:solidFill>
          <a:latin typeface="Verdana" pitchFamily="34" charset="0"/>
        </a:defRPr>
      </a:lvl2pPr>
      <a:lvl3pPr algn="ctr" rtl="0" fontAlgn="base">
        <a:spcBef>
          <a:spcPct val="0"/>
        </a:spcBef>
        <a:spcAft>
          <a:spcPct val="0"/>
        </a:spcAft>
        <a:defRPr sz="2500" b="1">
          <a:solidFill>
            <a:srgbClr val="FFFF99"/>
          </a:solidFill>
          <a:latin typeface="Verdana" pitchFamily="34" charset="0"/>
        </a:defRPr>
      </a:lvl3pPr>
      <a:lvl4pPr algn="ctr" rtl="0" fontAlgn="base">
        <a:spcBef>
          <a:spcPct val="0"/>
        </a:spcBef>
        <a:spcAft>
          <a:spcPct val="0"/>
        </a:spcAft>
        <a:defRPr sz="2500" b="1">
          <a:solidFill>
            <a:srgbClr val="FFFF99"/>
          </a:solidFill>
          <a:latin typeface="Verdana" pitchFamily="34" charset="0"/>
        </a:defRPr>
      </a:lvl4pPr>
      <a:lvl5pPr algn="ctr" rtl="0" fontAlgn="base">
        <a:spcBef>
          <a:spcPct val="0"/>
        </a:spcBef>
        <a:spcAft>
          <a:spcPct val="0"/>
        </a:spcAft>
        <a:defRPr sz="2500" b="1">
          <a:solidFill>
            <a:srgbClr val="FFFF99"/>
          </a:solidFill>
          <a:latin typeface="Verdana" pitchFamily="34" charset="0"/>
        </a:defRPr>
      </a:lvl5pPr>
      <a:lvl6pPr marL="457200" algn="ctr" rtl="0" fontAlgn="base">
        <a:spcBef>
          <a:spcPct val="0"/>
        </a:spcBef>
        <a:spcAft>
          <a:spcPct val="0"/>
        </a:spcAft>
        <a:defRPr sz="2500" b="1">
          <a:solidFill>
            <a:srgbClr val="FFFF99"/>
          </a:solidFill>
          <a:latin typeface="Verdana" pitchFamily="34" charset="0"/>
        </a:defRPr>
      </a:lvl6pPr>
      <a:lvl7pPr marL="914400" algn="ctr" rtl="0" fontAlgn="base">
        <a:spcBef>
          <a:spcPct val="0"/>
        </a:spcBef>
        <a:spcAft>
          <a:spcPct val="0"/>
        </a:spcAft>
        <a:defRPr sz="2500" b="1">
          <a:solidFill>
            <a:srgbClr val="FFFF99"/>
          </a:solidFill>
          <a:latin typeface="Verdana" pitchFamily="34" charset="0"/>
        </a:defRPr>
      </a:lvl7pPr>
      <a:lvl8pPr marL="1371600" algn="ctr" rtl="0" fontAlgn="base">
        <a:spcBef>
          <a:spcPct val="0"/>
        </a:spcBef>
        <a:spcAft>
          <a:spcPct val="0"/>
        </a:spcAft>
        <a:defRPr sz="2500" b="1">
          <a:solidFill>
            <a:srgbClr val="FFFF99"/>
          </a:solidFill>
          <a:latin typeface="Verdana" pitchFamily="34" charset="0"/>
        </a:defRPr>
      </a:lvl8pPr>
      <a:lvl9pPr marL="1828800" algn="ctr" rtl="0" fontAlgn="base">
        <a:spcBef>
          <a:spcPct val="0"/>
        </a:spcBef>
        <a:spcAft>
          <a:spcPct val="0"/>
        </a:spcAft>
        <a:defRPr sz="2500" b="1">
          <a:solidFill>
            <a:srgbClr val="FFFF99"/>
          </a:solidFill>
          <a:latin typeface="Verdana"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2.xml"/><Relationship Id="rId7" Type="http://schemas.openxmlformats.org/officeDocument/2006/relationships/slide" Target="slide10.xml"/><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slide" Target="slide9.xml"/><Relationship Id="rId5" Type="http://schemas.openxmlformats.org/officeDocument/2006/relationships/slide" Target="slide4.xml"/><Relationship Id="rId10" Type="http://schemas.openxmlformats.org/officeDocument/2006/relationships/slide" Target="slide16.xml"/><Relationship Id="rId4" Type="http://schemas.openxmlformats.org/officeDocument/2006/relationships/slide" Target="slide3.xml"/><Relationship Id="rId9" Type="http://schemas.openxmlformats.org/officeDocument/2006/relationships/slide" Target="slide1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14.xml"/><Relationship Id="rId1" Type="http://schemas.openxmlformats.org/officeDocument/2006/relationships/slideLayout" Target="../slideLayouts/slideLayout6.xml"/><Relationship Id="rId4" Type="http://schemas.openxmlformats.org/officeDocument/2006/relationships/slide" Target="slide15.xml"/></Relationships>
</file>

<file path=ppt/slides/_rels/slide1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11.jpeg"/><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slide" Target="slide13.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7.xml"/><Relationship Id="rId1" Type="http://schemas.openxmlformats.org/officeDocument/2006/relationships/slideLayout" Target="../slideLayouts/slideLayout6.xml"/><Relationship Id="rId6" Type="http://schemas.openxmlformats.org/officeDocument/2006/relationships/slide" Target="slide9.xml"/><Relationship Id="rId5" Type="http://schemas.openxmlformats.org/officeDocument/2006/relationships/image" Target="../media/image6.png"/><Relationship Id="rId4" Type="http://schemas.openxmlformats.org/officeDocument/2006/relationships/slide" Target="slide8.xml"/></Relationships>
</file>

<file path=ppt/slides/_rels/slide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1.jpeg"/><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1.jpeg"/><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6.png"/><Relationship Id="rId1" Type="http://schemas.openxmlformats.org/officeDocument/2006/relationships/slideLayout" Target="../slideLayouts/slideLayout6.xml"/><Relationship Id="rId4" Type="http://schemas.openxmlformats.org/officeDocument/2006/relationships/slide" Target="slide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5605" name="Text Box 5"/>
          <p:cNvSpPr txBox="1">
            <a:spLocks noChangeArrowheads="1"/>
          </p:cNvSpPr>
          <p:nvPr/>
        </p:nvSpPr>
        <p:spPr bwMode="auto">
          <a:xfrm>
            <a:off x="839788" y="1754188"/>
            <a:ext cx="7770812" cy="3657600"/>
          </a:xfrm>
          <a:prstGeom prst="rect">
            <a:avLst/>
          </a:prstGeom>
          <a:noFill/>
          <a:ln w="9525">
            <a:noFill/>
            <a:miter lim="800000"/>
            <a:headEnd/>
            <a:tailEnd/>
          </a:ln>
          <a:effectLst/>
        </p:spPr>
        <p:txBody>
          <a:bodyPr>
            <a:spAutoFit/>
          </a:bodyPr>
          <a:lstStyle/>
          <a:p>
            <a:pPr>
              <a:spcBef>
                <a:spcPct val="25000"/>
              </a:spcBef>
            </a:pPr>
            <a:r>
              <a:rPr lang="en-US" sz="2400" b="0">
                <a:solidFill>
                  <a:srgbClr val="FFFF99"/>
                </a:solidFill>
                <a:hlinkClick r:id="rId3" action="ppaction://hlinksldjump"/>
              </a:rPr>
              <a:t>What Is Plot?</a:t>
            </a:r>
            <a:endParaRPr lang="en-US" sz="2400" b="0">
              <a:solidFill>
                <a:srgbClr val="FFFF99"/>
              </a:solidFill>
            </a:endParaRPr>
          </a:p>
          <a:p>
            <a:pPr>
              <a:spcBef>
                <a:spcPct val="25000"/>
              </a:spcBef>
            </a:pPr>
            <a:r>
              <a:rPr lang="en-US" sz="2400" b="0">
                <a:solidFill>
                  <a:srgbClr val="FFFF99"/>
                </a:solidFill>
                <a:hlinkClick r:id="rId4" action="ppaction://hlinksldjump"/>
              </a:rPr>
              <a:t>Elements of Plot</a:t>
            </a:r>
            <a:endParaRPr lang="en-US" sz="2400" b="0">
              <a:solidFill>
                <a:srgbClr val="FFFF99"/>
              </a:solidFill>
            </a:endParaRPr>
          </a:p>
          <a:p>
            <a:pPr lvl="1">
              <a:spcBef>
                <a:spcPct val="25000"/>
              </a:spcBef>
            </a:pPr>
            <a:r>
              <a:rPr lang="en-US" sz="2400" b="0">
                <a:solidFill>
                  <a:srgbClr val="FFFF99"/>
                </a:solidFill>
                <a:hlinkClick r:id="rId5" action="ppaction://hlinksldjump"/>
              </a:rPr>
              <a:t>Basic Situation</a:t>
            </a:r>
            <a:endParaRPr lang="en-US" sz="2400" b="0">
              <a:solidFill>
                <a:srgbClr val="FFFF99"/>
              </a:solidFill>
            </a:endParaRPr>
          </a:p>
          <a:p>
            <a:pPr lvl="1">
              <a:spcBef>
                <a:spcPct val="25000"/>
              </a:spcBef>
            </a:pPr>
            <a:r>
              <a:rPr lang="en-US" sz="2400" b="0">
                <a:solidFill>
                  <a:srgbClr val="FFFF99"/>
                </a:solidFill>
                <a:hlinkClick r:id="rId6" action="ppaction://hlinksldjump"/>
              </a:rPr>
              <a:t>Complications</a:t>
            </a:r>
            <a:endParaRPr lang="en-US" sz="2400" b="0">
              <a:solidFill>
                <a:srgbClr val="FFFF99"/>
              </a:solidFill>
            </a:endParaRPr>
          </a:p>
          <a:p>
            <a:pPr lvl="1">
              <a:spcBef>
                <a:spcPct val="25000"/>
              </a:spcBef>
            </a:pPr>
            <a:r>
              <a:rPr lang="en-US" sz="2400" b="0">
                <a:solidFill>
                  <a:srgbClr val="FFFF99"/>
                </a:solidFill>
                <a:hlinkClick r:id="rId7" action="ppaction://hlinksldjump"/>
              </a:rPr>
              <a:t>Climax</a:t>
            </a:r>
            <a:endParaRPr lang="en-US" sz="2400" b="0">
              <a:solidFill>
                <a:srgbClr val="FFFF99"/>
              </a:solidFill>
            </a:endParaRPr>
          </a:p>
          <a:p>
            <a:pPr lvl="1">
              <a:spcBef>
                <a:spcPct val="25000"/>
              </a:spcBef>
            </a:pPr>
            <a:r>
              <a:rPr lang="en-US" sz="2400" b="0">
                <a:solidFill>
                  <a:srgbClr val="FFFF99"/>
                </a:solidFill>
                <a:hlinkClick r:id="rId8" action="ppaction://hlinksldjump"/>
              </a:rPr>
              <a:t>Resolution</a:t>
            </a:r>
            <a:endParaRPr lang="en-US" sz="2400" b="0">
              <a:solidFill>
                <a:srgbClr val="FFFF99"/>
              </a:solidFill>
            </a:endParaRPr>
          </a:p>
          <a:p>
            <a:pPr>
              <a:spcBef>
                <a:spcPct val="25000"/>
              </a:spcBef>
            </a:pPr>
            <a:r>
              <a:rPr lang="en-US" sz="2400" b="0">
                <a:solidFill>
                  <a:srgbClr val="FFFF99"/>
                </a:solidFill>
                <a:hlinkClick r:id="rId9" action="ppaction://hlinksldjump"/>
              </a:rPr>
              <a:t>Timing of Events</a:t>
            </a:r>
            <a:endParaRPr lang="en-US" sz="2400" b="0">
              <a:solidFill>
                <a:srgbClr val="FFFF99"/>
              </a:solidFill>
            </a:endParaRPr>
          </a:p>
          <a:p>
            <a:pPr>
              <a:spcBef>
                <a:spcPct val="25000"/>
              </a:spcBef>
            </a:pPr>
            <a:r>
              <a:rPr lang="en-US" sz="2400" b="0">
                <a:solidFill>
                  <a:srgbClr val="FFFF99"/>
                </a:solidFill>
                <a:hlinkClick r:id="rId10" action="ppaction://hlinksldjump"/>
              </a:rPr>
              <a:t>Practice</a:t>
            </a:r>
            <a:endParaRPr lang="en-US" sz="2400" b="0">
              <a:solidFill>
                <a:srgbClr val="FFFF99"/>
              </a:solidFill>
            </a:endParaRPr>
          </a:p>
        </p:txBody>
      </p:sp>
      <p:sp>
        <p:nvSpPr>
          <p:cNvPr id="25625" name="Rectangle 25"/>
          <p:cNvSpPr>
            <a:spLocks noGrp="1" noChangeArrowheads="1"/>
          </p:cNvSpPr>
          <p:nvPr>
            <p:ph type="title"/>
          </p:nvPr>
        </p:nvSpPr>
        <p:spPr/>
        <p:txBody>
          <a:bodyPr/>
          <a:lstStyle/>
          <a:p>
            <a:r>
              <a:rPr lang="en-US"/>
              <a:t>Plot</a:t>
            </a:r>
          </a:p>
        </p:txBody>
      </p:sp>
      <p:sp>
        <p:nvSpPr>
          <p:cNvPr id="25626" name="AutoShape 26">
            <a:hlinkClick r:id="" action="ppaction://hlinkshowjump?jump=endshow" highlightClick="1"/>
          </p:cNvPr>
          <p:cNvSpPr>
            <a:spLocks noChangeArrowheads="1"/>
          </p:cNvSpPr>
          <p:nvPr/>
        </p:nvSpPr>
        <p:spPr bwMode="auto">
          <a:xfrm>
            <a:off x="6008688" y="5945188"/>
            <a:ext cx="947737" cy="912812"/>
          </a:xfrm>
          <a:prstGeom prst="actionButtonBlank">
            <a:avLst/>
          </a:prstGeom>
          <a:noFill/>
          <a:ln w="9525">
            <a:noFill/>
            <a:miter lim="800000"/>
            <a:headEnd/>
            <a:tailEnd/>
          </a:ln>
          <a:effectLst/>
        </p:spPr>
        <p:txBody>
          <a:bodyPr wrap="none" anchor="ctr"/>
          <a:lstStyle/>
          <a:p>
            <a:endParaRPr lang="en-CA"/>
          </a:p>
        </p:txBody>
      </p:sp>
      <p:sp>
        <p:nvSpPr>
          <p:cNvPr id="25627" name="AutoShape 27">
            <a:hlinkClick r:id="" action="ppaction://hlinkshowjump?jump=endshow" highlightClick="1"/>
          </p:cNvPr>
          <p:cNvSpPr>
            <a:spLocks noChangeArrowheads="1"/>
          </p:cNvSpPr>
          <p:nvPr/>
        </p:nvSpPr>
        <p:spPr bwMode="auto">
          <a:xfrm>
            <a:off x="7521575" y="5945188"/>
            <a:ext cx="795338" cy="912812"/>
          </a:xfrm>
          <a:prstGeom prst="actionButtonBlank">
            <a:avLst/>
          </a:prstGeom>
          <a:noFill/>
          <a:ln w="9525">
            <a:noFill/>
            <a:miter lim="800000"/>
            <a:headEnd/>
            <a:tailEnd/>
          </a:ln>
          <a:effectLst/>
        </p:spPr>
        <p:txBody>
          <a:bodyPr wrap="none" anchor="ctr"/>
          <a:lstStyle/>
          <a:p>
            <a:endParaRPr lang="en-CA"/>
          </a:p>
        </p:txBody>
      </p:sp>
      <p:sp>
        <p:nvSpPr>
          <p:cNvPr id="25628" name="Text Box 28"/>
          <p:cNvSpPr txBox="1">
            <a:spLocks noChangeArrowheads="1"/>
          </p:cNvSpPr>
          <p:nvPr/>
        </p:nvSpPr>
        <p:spPr bwMode="auto">
          <a:xfrm>
            <a:off x="533400" y="1371600"/>
            <a:ext cx="2219325" cy="366713"/>
          </a:xfrm>
          <a:prstGeom prst="rect">
            <a:avLst/>
          </a:prstGeom>
          <a:noFill/>
          <a:ln w="9525">
            <a:noFill/>
            <a:miter lim="800000"/>
            <a:headEnd/>
            <a:tailEnd/>
          </a:ln>
          <a:effectLst/>
        </p:spPr>
        <p:txBody>
          <a:bodyPr>
            <a:spAutoFit/>
          </a:bodyPr>
          <a:lstStyle/>
          <a:p>
            <a:pPr>
              <a:spcBef>
                <a:spcPct val="50000"/>
              </a:spcBef>
            </a:pPr>
            <a:r>
              <a:rPr lang="en-US">
                <a:solidFill>
                  <a:srgbClr val="FF9900"/>
                </a:solidFill>
              </a:rPr>
              <a:t>Feature Menu</a:t>
            </a: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74" name="Text Box 10"/>
          <p:cNvSpPr txBox="1">
            <a:spLocks noChangeArrowheads="1"/>
          </p:cNvSpPr>
          <p:nvPr/>
        </p:nvSpPr>
        <p:spPr bwMode="auto">
          <a:xfrm>
            <a:off x="528638" y="1912938"/>
            <a:ext cx="8086725" cy="457200"/>
          </a:xfrm>
          <a:prstGeom prst="rect">
            <a:avLst/>
          </a:prstGeom>
          <a:noFill/>
          <a:ln w="9525" algn="ctr">
            <a:noFill/>
            <a:miter lim="800000"/>
            <a:headEnd/>
            <a:tailEnd/>
          </a:ln>
          <a:effectLst/>
        </p:spPr>
        <p:txBody>
          <a:bodyPr>
            <a:spAutoFit/>
          </a:bodyPr>
          <a:lstStyle/>
          <a:p>
            <a:pPr lvl="1" indent="-342900">
              <a:spcBef>
                <a:spcPct val="50000"/>
              </a:spcBef>
              <a:buFontTx/>
              <a:buChar char="•"/>
            </a:pPr>
            <a:r>
              <a:rPr lang="en-US" sz="2400" b="0">
                <a:solidFill>
                  <a:srgbClr val="FFFF99"/>
                </a:solidFill>
              </a:rPr>
              <a:t>is the most exciting or suspenseful moment</a:t>
            </a:r>
          </a:p>
        </p:txBody>
      </p:sp>
      <p:sp>
        <p:nvSpPr>
          <p:cNvPr id="88067" name="Text Box 3"/>
          <p:cNvSpPr txBox="1">
            <a:spLocks noChangeArrowheads="1"/>
          </p:cNvSpPr>
          <p:nvPr/>
        </p:nvSpPr>
        <p:spPr bwMode="auto">
          <a:xfrm>
            <a:off x="528638" y="1370013"/>
            <a:ext cx="8077200" cy="457200"/>
          </a:xfrm>
          <a:prstGeom prst="rect">
            <a:avLst/>
          </a:prstGeom>
          <a:noFill/>
          <a:ln w="9525">
            <a:noFill/>
            <a:miter lim="800000"/>
            <a:headEnd/>
            <a:tailEnd/>
          </a:ln>
          <a:effectLst/>
        </p:spPr>
        <p:txBody>
          <a:bodyPr>
            <a:spAutoFit/>
          </a:bodyPr>
          <a:lstStyle/>
          <a:p>
            <a:pPr>
              <a:spcBef>
                <a:spcPct val="50000"/>
              </a:spcBef>
            </a:pPr>
            <a:r>
              <a:rPr lang="en-US" sz="2400" b="0">
                <a:solidFill>
                  <a:srgbClr val="FFFF99"/>
                </a:solidFill>
              </a:rPr>
              <a:t>The plot reaches a </a:t>
            </a:r>
            <a:r>
              <a:rPr lang="en-US" sz="2400">
                <a:solidFill>
                  <a:srgbClr val="FF9900"/>
                </a:solidFill>
              </a:rPr>
              <a:t>climax. </a:t>
            </a:r>
            <a:r>
              <a:rPr lang="en-US" sz="2400" b="0">
                <a:solidFill>
                  <a:srgbClr val="FFFF99"/>
                </a:solidFill>
              </a:rPr>
              <a:t>The climax</a:t>
            </a:r>
          </a:p>
        </p:txBody>
      </p:sp>
      <p:pic>
        <p:nvPicPr>
          <p:cNvPr id="88068" name="Picture 4"/>
          <p:cNvPicPr>
            <a:picLocks noChangeAspect="1" noChangeArrowheads="1"/>
          </p:cNvPicPr>
          <p:nvPr/>
        </p:nvPicPr>
        <p:blipFill>
          <a:blip r:embed="rId2"/>
          <a:srcRect/>
          <a:stretch>
            <a:fillRect/>
          </a:stretch>
        </p:blipFill>
        <p:spPr bwMode="auto">
          <a:xfrm>
            <a:off x="6746875" y="1630363"/>
            <a:ext cx="133350" cy="88900"/>
          </a:xfrm>
          <a:prstGeom prst="rect">
            <a:avLst/>
          </a:prstGeom>
          <a:noFill/>
        </p:spPr>
      </p:pic>
      <p:pic>
        <p:nvPicPr>
          <p:cNvPr id="88069" name="Picture 5"/>
          <p:cNvPicPr>
            <a:picLocks noChangeAspect="1" noChangeArrowheads="1"/>
          </p:cNvPicPr>
          <p:nvPr/>
        </p:nvPicPr>
        <p:blipFill>
          <a:blip r:embed="rId2"/>
          <a:srcRect/>
          <a:stretch>
            <a:fillRect/>
          </a:stretch>
        </p:blipFill>
        <p:spPr bwMode="auto">
          <a:xfrm>
            <a:off x="8008938" y="2170113"/>
            <a:ext cx="133350" cy="88900"/>
          </a:xfrm>
          <a:prstGeom prst="rect">
            <a:avLst/>
          </a:prstGeom>
          <a:noFill/>
        </p:spPr>
      </p:pic>
      <p:sp>
        <p:nvSpPr>
          <p:cNvPr id="88075" name="Text Box 11"/>
          <p:cNvSpPr txBox="1">
            <a:spLocks noChangeArrowheads="1"/>
          </p:cNvSpPr>
          <p:nvPr/>
        </p:nvSpPr>
        <p:spPr bwMode="auto">
          <a:xfrm>
            <a:off x="528638" y="2459038"/>
            <a:ext cx="8086725" cy="457200"/>
          </a:xfrm>
          <a:prstGeom prst="rect">
            <a:avLst/>
          </a:prstGeom>
          <a:noFill/>
          <a:ln w="9525" algn="ctr">
            <a:noFill/>
            <a:miter lim="800000"/>
            <a:headEnd/>
            <a:tailEnd/>
          </a:ln>
          <a:effectLst/>
        </p:spPr>
        <p:txBody>
          <a:bodyPr>
            <a:spAutoFit/>
          </a:bodyPr>
          <a:lstStyle/>
          <a:p>
            <a:pPr lvl="1" indent="-342900">
              <a:spcBef>
                <a:spcPct val="50000"/>
              </a:spcBef>
              <a:buFontTx/>
              <a:buChar char="•"/>
            </a:pPr>
            <a:r>
              <a:rPr lang="en-US" sz="2400" b="0">
                <a:solidFill>
                  <a:srgbClr val="FFFF99"/>
                </a:solidFill>
              </a:rPr>
              <a:t>decides the outcome of the conflict</a:t>
            </a:r>
          </a:p>
        </p:txBody>
      </p:sp>
      <p:sp>
        <p:nvSpPr>
          <p:cNvPr id="88076" name="Text Box 12"/>
          <p:cNvSpPr txBox="1">
            <a:spLocks noChangeArrowheads="1"/>
          </p:cNvSpPr>
          <p:nvPr/>
        </p:nvSpPr>
        <p:spPr bwMode="auto">
          <a:xfrm>
            <a:off x="523875" y="3200400"/>
            <a:ext cx="8086725" cy="1008063"/>
          </a:xfrm>
          <a:prstGeom prst="rect">
            <a:avLst/>
          </a:prstGeom>
          <a:solidFill>
            <a:srgbClr val="FFFF99"/>
          </a:solidFill>
          <a:ln w="9525">
            <a:noFill/>
            <a:miter lim="800000"/>
            <a:headEnd/>
            <a:tailEnd/>
          </a:ln>
          <a:effectLst/>
        </p:spPr>
        <p:txBody>
          <a:bodyPr>
            <a:spAutoFit/>
          </a:bodyPr>
          <a:lstStyle/>
          <a:p>
            <a:r>
              <a:rPr lang="en-US" sz="2000" b="0">
                <a:solidFill>
                  <a:srgbClr val="003300"/>
                </a:solidFill>
              </a:rPr>
              <a:t>“He dashed into the bush, his pale grey eyes gleaming with ferocity and triumph. . . .”</a:t>
            </a:r>
          </a:p>
          <a:p>
            <a:pPr algn="r">
              <a:spcBef>
                <a:spcPct val="25000"/>
              </a:spcBef>
            </a:pPr>
            <a:r>
              <a:rPr lang="en-US" sz="1600" b="0">
                <a:solidFill>
                  <a:srgbClr val="003300"/>
                </a:solidFill>
              </a:rPr>
              <a:t>from “The Storyteller” by Saki</a:t>
            </a:r>
          </a:p>
        </p:txBody>
      </p:sp>
      <p:pic>
        <p:nvPicPr>
          <p:cNvPr id="88077" name="Picture 13"/>
          <p:cNvPicPr>
            <a:picLocks noChangeAspect="1" noChangeArrowheads="1"/>
          </p:cNvPicPr>
          <p:nvPr/>
        </p:nvPicPr>
        <p:blipFill>
          <a:blip r:embed="rId2"/>
          <a:srcRect/>
          <a:stretch>
            <a:fillRect/>
          </a:stretch>
        </p:blipFill>
        <p:spPr bwMode="auto">
          <a:xfrm>
            <a:off x="6661150" y="2716213"/>
            <a:ext cx="133350" cy="88900"/>
          </a:xfrm>
          <a:prstGeom prst="rect">
            <a:avLst/>
          </a:prstGeom>
          <a:noFill/>
        </p:spPr>
      </p:pic>
      <p:sp>
        <p:nvSpPr>
          <p:cNvPr id="88079" name="Rectangle 15"/>
          <p:cNvSpPr>
            <a:spLocks noGrp="1" noChangeArrowheads="1"/>
          </p:cNvSpPr>
          <p:nvPr>
            <p:ph type="title"/>
          </p:nvPr>
        </p:nvSpPr>
        <p:spPr/>
        <p:txBody>
          <a:bodyPr/>
          <a:lstStyle/>
          <a:p>
            <a:r>
              <a:rPr lang="en-US"/>
              <a:t>Climax</a:t>
            </a:r>
          </a:p>
        </p:txBody>
      </p:sp>
      <p:sp>
        <p:nvSpPr>
          <p:cNvPr id="88080" name="Text Box 16"/>
          <p:cNvSpPr txBox="1">
            <a:spLocks noChangeArrowheads="1"/>
          </p:cNvSpPr>
          <p:nvPr/>
        </p:nvSpPr>
        <p:spPr bwMode="auto">
          <a:xfrm>
            <a:off x="6391275" y="5664200"/>
            <a:ext cx="2095500" cy="366713"/>
          </a:xfrm>
          <a:prstGeom prst="rect">
            <a:avLst/>
          </a:prstGeom>
          <a:noFill/>
          <a:ln w="9525">
            <a:noFill/>
            <a:miter lim="800000"/>
            <a:headEnd/>
            <a:tailEnd/>
          </a:ln>
          <a:effectLst/>
        </p:spPr>
        <p:txBody>
          <a:bodyPr>
            <a:spAutoFit/>
          </a:bodyPr>
          <a:lstStyle/>
          <a:p>
            <a:pPr>
              <a:spcBef>
                <a:spcPct val="50000"/>
              </a:spcBef>
            </a:pPr>
            <a:r>
              <a:rPr lang="en-US" b="0">
                <a:solidFill>
                  <a:srgbClr val="FFFF99"/>
                </a:solidFill>
              </a:rPr>
              <a:t>[End of Section]</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8074"/>
                                        </p:tgtEl>
                                        <p:attrNameLst>
                                          <p:attrName>style.visibility</p:attrName>
                                        </p:attrNameLst>
                                      </p:cBhvr>
                                      <p:to>
                                        <p:strVal val="visible"/>
                                      </p:to>
                                    </p:set>
                                    <p:animEffect transition="in" filter="wipe(left)">
                                      <p:cBhvr>
                                        <p:cTn id="7" dur="500"/>
                                        <p:tgtEl>
                                          <p:spTgt spid="88074"/>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8806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8075"/>
                                        </p:tgtEl>
                                        <p:attrNameLst>
                                          <p:attrName>style.visibility</p:attrName>
                                        </p:attrNameLst>
                                      </p:cBhvr>
                                      <p:to>
                                        <p:strVal val="visible"/>
                                      </p:to>
                                    </p:set>
                                    <p:animEffect transition="in" filter="wipe(left)">
                                      <p:cBhvr>
                                        <p:cTn id="15" dur="500"/>
                                        <p:tgtEl>
                                          <p:spTgt spid="88075"/>
                                        </p:tgtEl>
                                      </p:cBhvr>
                                    </p:animEffect>
                                  </p:childTnLst>
                                </p:cTn>
                              </p:par>
                            </p:childTnLst>
                          </p:cTn>
                        </p:par>
                        <p:par>
                          <p:cTn id="16" fill="hold">
                            <p:stCondLst>
                              <p:cond delay="500"/>
                            </p:stCondLst>
                            <p:childTnLst>
                              <p:par>
                                <p:cTn id="17" presetID="1" presetClass="entr" presetSubtype="0" fill="hold" nodeType="afterEffect">
                                  <p:stCondLst>
                                    <p:cond delay="0"/>
                                  </p:stCondLst>
                                  <p:childTnLst>
                                    <p:set>
                                      <p:cBhvr>
                                        <p:cTn id="18" dur="1" fill="hold">
                                          <p:stCondLst>
                                            <p:cond delay="0"/>
                                          </p:stCondLst>
                                        </p:cTn>
                                        <p:tgtEl>
                                          <p:spTgt spid="8807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88076"/>
                                        </p:tgtEl>
                                        <p:attrNameLst>
                                          <p:attrName>style.visibility</p:attrName>
                                        </p:attrNameLst>
                                      </p:cBhvr>
                                      <p:to>
                                        <p:strVal val="visible"/>
                                      </p:to>
                                    </p:set>
                                    <p:animEffect transition="in" filter="wipe(up)">
                                      <p:cBhvr>
                                        <p:cTn id="23" dur="500"/>
                                        <p:tgtEl>
                                          <p:spTgt spid="88076"/>
                                        </p:tgtEl>
                                      </p:cBhvr>
                                    </p:animEffect>
                                  </p:childTnLst>
                                </p:cTn>
                              </p:par>
                            </p:childTnLst>
                          </p:cTn>
                        </p:par>
                        <p:par>
                          <p:cTn id="24" fill="hold">
                            <p:stCondLst>
                              <p:cond delay="500"/>
                            </p:stCondLst>
                            <p:childTnLst>
                              <p:par>
                                <p:cTn id="25" presetID="1" presetClass="entr" presetSubtype="0" fill="hold" grpId="0" nodeType="afterEffect">
                                  <p:stCondLst>
                                    <p:cond delay="0"/>
                                  </p:stCondLst>
                                  <p:childTnLst>
                                    <p:set>
                                      <p:cBhvr>
                                        <p:cTn id="26" dur="1" fill="hold">
                                          <p:stCondLst>
                                            <p:cond delay="0"/>
                                          </p:stCondLst>
                                        </p:cTn>
                                        <p:tgtEl>
                                          <p:spTgt spid="880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74" grpId="0"/>
      <p:bldP spid="88075" grpId="0"/>
      <p:bldP spid="88076" grpId="0" animBg="1"/>
      <p:bldP spid="8808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Text Box 3"/>
          <p:cNvSpPr txBox="1">
            <a:spLocks noChangeArrowheads="1"/>
          </p:cNvSpPr>
          <p:nvPr/>
        </p:nvSpPr>
        <p:spPr bwMode="auto">
          <a:xfrm>
            <a:off x="528638" y="1370013"/>
            <a:ext cx="8077200" cy="822325"/>
          </a:xfrm>
          <a:prstGeom prst="rect">
            <a:avLst/>
          </a:prstGeom>
          <a:noFill/>
          <a:ln w="9525">
            <a:noFill/>
            <a:miter lim="800000"/>
            <a:headEnd/>
            <a:tailEnd/>
          </a:ln>
          <a:effectLst/>
        </p:spPr>
        <p:txBody>
          <a:bodyPr>
            <a:spAutoFit/>
          </a:bodyPr>
          <a:lstStyle/>
          <a:p>
            <a:pPr>
              <a:spcBef>
                <a:spcPct val="50000"/>
              </a:spcBef>
            </a:pPr>
            <a:r>
              <a:rPr lang="en-US" sz="2400" b="0">
                <a:solidFill>
                  <a:srgbClr val="FFFF99"/>
                </a:solidFill>
              </a:rPr>
              <a:t>The last part of the plot is the </a:t>
            </a:r>
            <a:r>
              <a:rPr lang="en-US" sz="2400">
                <a:solidFill>
                  <a:srgbClr val="FF9900"/>
                </a:solidFill>
              </a:rPr>
              <a:t>resolution,</a:t>
            </a:r>
            <a:r>
              <a:rPr lang="en-US" sz="2400" b="0">
                <a:solidFill>
                  <a:srgbClr val="FFFF99"/>
                </a:solidFill>
              </a:rPr>
              <a:t> or </a:t>
            </a:r>
            <a:r>
              <a:rPr lang="en-US" sz="2400">
                <a:solidFill>
                  <a:srgbClr val="FF9900"/>
                </a:solidFill>
              </a:rPr>
              <a:t>denouement.</a:t>
            </a:r>
            <a:endParaRPr lang="en-US" sz="2400" b="0">
              <a:solidFill>
                <a:srgbClr val="FF9900"/>
              </a:solidFill>
            </a:endParaRPr>
          </a:p>
        </p:txBody>
      </p:sp>
      <p:pic>
        <p:nvPicPr>
          <p:cNvPr id="89092" name="Picture 4"/>
          <p:cNvPicPr>
            <a:picLocks noChangeAspect="1" noChangeArrowheads="1"/>
          </p:cNvPicPr>
          <p:nvPr/>
        </p:nvPicPr>
        <p:blipFill>
          <a:blip r:embed="rId2"/>
          <a:srcRect/>
          <a:stretch>
            <a:fillRect/>
          </a:stretch>
        </p:blipFill>
        <p:spPr bwMode="auto">
          <a:xfrm>
            <a:off x="3089275" y="1968500"/>
            <a:ext cx="133350" cy="88900"/>
          </a:xfrm>
          <a:prstGeom prst="rect">
            <a:avLst/>
          </a:prstGeom>
          <a:noFill/>
        </p:spPr>
      </p:pic>
      <p:pic>
        <p:nvPicPr>
          <p:cNvPr id="89093" name="Picture 5"/>
          <p:cNvPicPr>
            <a:picLocks noChangeAspect="1" noChangeArrowheads="1"/>
          </p:cNvPicPr>
          <p:nvPr/>
        </p:nvPicPr>
        <p:blipFill>
          <a:blip r:embed="rId2"/>
          <a:srcRect/>
          <a:stretch>
            <a:fillRect/>
          </a:stretch>
        </p:blipFill>
        <p:spPr bwMode="auto">
          <a:xfrm>
            <a:off x="7440613" y="2546350"/>
            <a:ext cx="133350" cy="88900"/>
          </a:xfrm>
          <a:prstGeom prst="rect">
            <a:avLst/>
          </a:prstGeom>
          <a:noFill/>
        </p:spPr>
      </p:pic>
      <p:sp>
        <p:nvSpPr>
          <p:cNvPr id="89094" name="Text Box 6"/>
          <p:cNvSpPr txBox="1">
            <a:spLocks noChangeArrowheads="1"/>
          </p:cNvSpPr>
          <p:nvPr/>
        </p:nvSpPr>
        <p:spPr bwMode="auto">
          <a:xfrm>
            <a:off x="528638" y="2279650"/>
            <a:ext cx="7781925" cy="457200"/>
          </a:xfrm>
          <a:prstGeom prst="rect">
            <a:avLst/>
          </a:prstGeom>
          <a:noFill/>
          <a:ln w="9525" algn="ctr">
            <a:noFill/>
            <a:miter lim="800000"/>
            <a:headEnd/>
            <a:tailEnd/>
          </a:ln>
          <a:effectLst/>
        </p:spPr>
        <p:txBody>
          <a:bodyPr>
            <a:spAutoFit/>
          </a:bodyPr>
          <a:lstStyle/>
          <a:p>
            <a:pPr lvl="1" indent="-342900">
              <a:spcBef>
                <a:spcPct val="50000"/>
              </a:spcBef>
              <a:buFontTx/>
              <a:buChar char="•"/>
            </a:pPr>
            <a:r>
              <a:rPr lang="en-US" sz="2400" b="0">
                <a:solidFill>
                  <a:srgbClr val="FFFF99"/>
                </a:solidFill>
              </a:rPr>
              <a:t>The problems are resolved in some way.</a:t>
            </a:r>
          </a:p>
        </p:txBody>
      </p:sp>
      <p:sp>
        <p:nvSpPr>
          <p:cNvPr id="89095" name="Text Box 7"/>
          <p:cNvSpPr txBox="1">
            <a:spLocks noChangeArrowheads="1"/>
          </p:cNvSpPr>
          <p:nvPr/>
        </p:nvSpPr>
        <p:spPr bwMode="auto">
          <a:xfrm>
            <a:off x="528638" y="2828925"/>
            <a:ext cx="7781925" cy="822325"/>
          </a:xfrm>
          <a:prstGeom prst="rect">
            <a:avLst/>
          </a:prstGeom>
          <a:noFill/>
          <a:ln w="9525" algn="ctr">
            <a:noFill/>
            <a:miter lim="800000"/>
            <a:headEnd/>
            <a:tailEnd/>
          </a:ln>
          <a:effectLst/>
        </p:spPr>
        <p:txBody>
          <a:bodyPr>
            <a:spAutoFit/>
          </a:bodyPr>
          <a:lstStyle/>
          <a:p>
            <a:pPr lvl="1" indent="-342900">
              <a:spcBef>
                <a:spcPct val="50000"/>
              </a:spcBef>
              <a:buFontTx/>
              <a:buChar char="•"/>
            </a:pPr>
            <a:r>
              <a:rPr lang="en-US" sz="2400" b="0">
                <a:solidFill>
                  <a:srgbClr val="FFFF99"/>
                </a:solidFill>
              </a:rPr>
              <a:t>The story ends—sometimes happily, sometimes not.</a:t>
            </a:r>
          </a:p>
        </p:txBody>
      </p:sp>
      <p:sp>
        <p:nvSpPr>
          <p:cNvPr id="89097" name="Text Box 9"/>
          <p:cNvSpPr txBox="1">
            <a:spLocks noChangeArrowheads="1"/>
          </p:cNvSpPr>
          <p:nvPr/>
        </p:nvSpPr>
        <p:spPr bwMode="auto">
          <a:xfrm>
            <a:off x="523875" y="3817938"/>
            <a:ext cx="8086725" cy="1008062"/>
          </a:xfrm>
          <a:prstGeom prst="rect">
            <a:avLst/>
          </a:prstGeom>
          <a:solidFill>
            <a:srgbClr val="FFFF99"/>
          </a:solidFill>
          <a:ln w="9525">
            <a:noFill/>
            <a:miter lim="800000"/>
            <a:headEnd/>
            <a:tailEnd/>
          </a:ln>
          <a:effectLst/>
        </p:spPr>
        <p:txBody>
          <a:bodyPr>
            <a:spAutoFit/>
          </a:bodyPr>
          <a:lstStyle/>
          <a:p>
            <a:r>
              <a:rPr lang="en-US" sz="2000" b="0">
                <a:solidFill>
                  <a:srgbClr val="003300"/>
                </a:solidFill>
              </a:rPr>
              <a:t>“All that was left of her were her shoes, bits of clothing, and the three medals for goodness.” </a:t>
            </a:r>
          </a:p>
          <a:p>
            <a:pPr algn="r">
              <a:spcBef>
                <a:spcPct val="25000"/>
              </a:spcBef>
            </a:pPr>
            <a:r>
              <a:rPr lang="en-US" sz="1600" b="0">
                <a:solidFill>
                  <a:srgbClr val="003300"/>
                </a:solidFill>
              </a:rPr>
              <a:t>from “The Storyteller” by Saki</a:t>
            </a:r>
          </a:p>
        </p:txBody>
      </p:sp>
      <p:pic>
        <p:nvPicPr>
          <p:cNvPr id="89098" name="Picture 10"/>
          <p:cNvPicPr>
            <a:picLocks noChangeAspect="1" noChangeArrowheads="1"/>
          </p:cNvPicPr>
          <p:nvPr/>
        </p:nvPicPr>
        <p:blipFill>
          <a:blip r:embed="rId2"/>
          <a:srcRect/>
          <a:stretch>
            <a:fillRect/>
          </a:stretch>
        </p:blipFill>
        <p:spPr bwMode="auto">
          <a:xfrm>
            <a:off x="3606800" y="3414713"/>
            <a:ext cx="133350" cy="88900"/>
          </a:xfrm>
          <a:prstGeom prst="rect">
            <a:avLst/>
          </a:prstGeom>
          <a:noFill/>
        </p:spPr>
      </p:pic>
      <p:sp>
        <p:nvSpPr>
          <p:cNvPr id="89100" name="Rectangle 12"/>
          <p:cNvSpPr>
            <a:spLocks noGrp="1" noChangeArrowheads="1"/>
          </p:cNvSpPr>
          <p:nvPr>
            <p:ph type="title"/>
          </p:nvPr>
        </p:nvSpPr>
        <p:spPr/>
        <p:txBody>
          <a:bodyPr/>
          <a:lstStyle/>
          <a:p>
            <a:r>
              <a:rPr lang="en-US"/>
              <a:t>Resolution</a:t>
            </a:r>
          </a:p>
        </p:txBody>
      </p:sp>
      <p:sp>
        <p:nvSpPr>
          <p:cNvPr id="89101" name="Text Box 13"/>
          <p:cNvSpPr txBox="1">
            <a:spLocks noChangeArrowheads="1"/>
          </p:cNvSpPr>
          <p:nvPr/>
        </p:nvSpPr>
        <p:spPr bwMode="auto">
          <a:xfrm>
            <a:off x="6391275" y="5664200"/>
            <a:ext cx="2095500" cy="366713"/>
          </a:xfrm>
          <a:prstGeom prst="rect">
            <a:avLst/>
          </a:prstGeom>
          <a:noFill/>
          <a:ln w="9525">
            <a:noFill/>
            <a:miter lim="800000"/>
            <a:headEnd/>
            <a:tailEnd/>
          </a:ln>
          <a:effectLst/>
        </p:spPr>
        <p:txBody>
          <a:bodyPr>
            <a:spAutoFit/>
          </a:bodyPr>
          <a:lstStyle/>
          <a:p>
            <a:pPr>
              <a:spcBef>
                <a:spcPct val="50000"/>
              </a:spcBef>
            </a:pPr>
            <a:r>
              <a:rPr lang="en-US" b="0">
                <a:solidFill>
                  <a:srgbClr val="FFFF99"/>
                </a:solidFill>
              </a:rPr>
              <a:t>[End of Section]</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9094"/>
                                        </p:tgtEl>
                                        <p:attrNameLst>
                                          <p:attrName>style.visibility</p:attrName>
                                        </p:attrNameLst>
                                      </p:cBhvr>
                                      <p:to>
                                        <p:strVal val="visible"/>
                                      </p:to>
                                    </p:set>
                                    <p:animEffect transition="in" filter="wipe(left)">
                                      <p:cBhvr>
                                        <p:cTn id="7" dur="500"/>
                                        <p:tgtEl>
                                          <p:spTgt spid="89094"/>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8909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9095"/>
                                        </p:tgtEl>
                                        <p:attrNameLst>
                                          <p:attrName>style.visibility</p:attrName>
                                        </p:attrNameLst>
                                      </p:cBhvr>
                                      <p:to>
                                        <p:strVal val="visible"/>
                                      </p:to>
                                    </p:set>
                                    <p:animEffect transition="in" filter="wipe(left)">
                                      <p:cBhvr>
                                        <p:cTn id="15" dur="500"/>
                                        <p:tgtEl>
                                          <p:spTgt spid="89095"/>
                                        </p:tgtEl>
                                      </p:cBhvr>
                                    </p:animEffect>
                                  </p:childTnLst>
                                </p:cTn>
                              </p:par>
                            </p:childTnLst>
                          </p:cTn>
                        </p:par>
                        <p:par>
                          <p:cTn id="16" fill="hold">
                            <p:stCondLst>
                              <p:cond delay="500"/>
                            </p:stCondLst>
                            <p:childTnLst>
                              <p:par>
                                <p:cTn id="17" presetID="1" presetClass="entr" presetSubtype="0" fill="hold" nodeType="afterEffect">
                                  <p:stCondLst>
                                    <p:cond delay="0"/>
                                  </p:stCondLst>
                                  <p:childTnLst>
                                    <p:set>
                                      <p:cBhvr>
                                        <p:cTn id="18" dur="1" fill="hold">
                                          <p:stCondLst>
                                            <p:cond delay="0"/>
                                          </p:stCondLst>
                                        </p:cTn>
                                        <p:tgtEl>
                                          <p:spTgt spid="8909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89097"/>
                                        </p:tgtEl>
                                        <p:attrNameLst>
                                          <p:attrName>style.visibility</p:attrName>
                                        </p:attrNameLst>
                                      </p:cBhvr>
                                      <p:to>
                                        <p:strVal val="visible"/>
                                      </p:to>
                                    </p:set>
                                    <p:animEffect transition="in" filter="wipe(up)">
                                      <p:cBhvr>
                                        <p:cTn id="23" dur="500"/>
                                        <p:tgtEl>
                                          <p:spTgt spid="89097"/>
                                        </p:tgtEl>
                                      </p:cBhvr>
                                    </p:animEffect>
                                  </p:childTnLst>
                                </p:cTn>
                              </p:par>
                            </p:childTnLst>
                          </p:cTn>
                        </p:par>
                        <p:par>
                          <p:cTn id="24" fill="hold">
                            <p:stCondLst>
                              <p:cond delay="500"/>
                            </p:stCondLst>
                            <p:childTnLst>
                              <p:par>
                                <p:cTn id="25" presetID="1" presetClass="entr" presetSubtype="0" fill="hold" grpId="0" nodeType="afterEffect">
                                  <p:stCondLst>
                                    <p:cond delay="0"/>
                                  </p:stCondLst>
                                  <p:childTnLst>
                                    <p:set>
                                      <p:cBhvr>
                                        <p:cTn id="26" dur="1" fill="hold">
                                          <p:stCondLst>
                                            <p:cond delay="0"/>
                                          </p:stCondLst>
                                        </p:cTn>
                                        <p:tgtEl>
                                          <p:spTgt spid="89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4" grpId="0"/>
      <p:bldP spid="89095" grpId="0"/>
      <p:bldP spid="89097" grpId="0" animBg="1"/>
      <p:bldP spid="8910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1" name="Text Box 3"/>
          <p:cNvSpPr txBox="1">
            <a:spLocks noChangeArrowheads="1"/>
          </p:cNvSpPr>
          <p:nvPr/>
        </p:nvSpPr>
        <p:spPr bwMode="auto">
          <a:xfrm>
            <a:off x="533400" y="1370013"/>
            <a:ext cx="8280400" cy="822325"/>
          </a:xfrm>
          <a:prstGeom prst="rect">
            <a:avLst/>
          </a:prstGeom>
          <a:noFill/>
          <a:ln w="9525">
            <a:noFill/>
            <a:miter lim="800000"/>
            <a:headEnd/>
            <a:tailEnd/>
          </a:ln>
          <a:effectLst/>
        </p:spPr>
        <p:txBody>
          <a:bodyPr>
            <a:spAutoFit/>
          </a:bodyPr>
          <a:lstStyle/>
          <a:p>
            <a:pPr>
              <a:spcBef>
                <a:spcPct val="50000"/>
              </a:spcBef>
              <a:tabLst>
                <a:tab pos="457200" algn="l"/>
              </a:tabLst>
            </a:pPr>
            <a:r>
              <a:rPr lang="en-US" sz="2400" b="0">
                <a:solidFill>
                  <a:srgbClr val="FFFF99"/>
                </a:solidFill>
              </a:rPr>
              <a:t>Another important element of plot is the order in which a writer tells the events.</a:t>
            </a:r>
          </a:p>
        </p:txBody>
      </p:sp>
      <p:pic>
        <p:nvPicPr>
          <p:cNvPr id="94212" name="Picture 4"/>
          <p:cNvPicPr>
            <a:picLocks noChangeAspect="1" noChangeArrowheads="1"/>
          </p:cNvPicPr>
          <p:nvPr/>
        </p:nvPicPr>
        <p:blipFill>
          <a:blip r:embed="rId2"/>
          <a:srcRect/>
          <a:stretch>
            <a:fillRect/>
          </a:stretch>
        </p:blipFill>
        <p:spPr bwMode="auto">
          <a:xfrm>
            <a:off x="5535613" y="1976438"/>
            <a:ext cx="133350" cy="88900"/>
          </a:xfrm>
          <a:prstGeom prst="rect">
            <a:avLst/>
          </a:prstGeom>
          <a:noFill/>
        </p:spPr>
      </p:pic>
      <p:graphicFrame>
        <p:nvGraphicFramePr>
          <p:cNvPr id="94213" name="Group 5"/>
          <p:cNvGraphicFramePr>
            <a:graphicFrameLocks noGrp="1"/>
          </p:cNvGraphicFramePr>
          <p:nvPr/>
        </p:nvGraphicFramePr>
        <p:xfrm>
          <a:off x="523875" y="2465388"/>
          <a:ext cx="8099425" cy="3235960"/>
        </p:xfrm>
        <a:graphic>
          <a:graphicData uri="http://schemas.openxmlformats.org/drawingml/2006/table">
            <a:tbl>
              <a:tblPr/>
              <a:tblGrid>
                <a:gridCol w="8099425"/>
              </a:tblGrid>
              <a:tr h="431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FFFF99"/>
                          </a:solidFill>
                          <a:effectLst/>
                          <a:latin typeface="Verdana" pitchFamily="34" charset="0"/>
                        </a:rPr>
                        <a:t>Order of Events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00"/>
                    </a:solidFill>
                  </a:tcPr>
                </a:tc>
              </a:tr>
              <a:tr h="677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FFFF99"/>
                          </a:solidFill>
                          <a:effectLst/>
                          <a:latin typeface="Verdana" pitchFamily="34" charset="0"/>
                        </a:rPr>
                        <a:t>Chronological order:</a:t>
                      </a:r>
                      <a:r>
                        <a:rPr kumimoji="0" lang="en-US" sz="2000" b="0" i="0" u="none" strike="noStrike" cap="none" normalizeH="0" baseline="0" smtClean="0">
                          <a:ln>
                            <a:noFill/>
                          </a:ln>
                          <a:solidFill>
                            <a:srgbClr val="FFFF99"/>
                          </a:solidFill>
                          <a:effectLst/>
                          <a:latin typeface="Verdana" pitchFamily="34" charset="0"/>
                        </a:rPr>
                        <a:t> The writer tells the events in the order in which they happened.</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33"/>
                    </a:solidFill>
                  </a:tcPr>
                </a:tc>
              </a:tr>
              <a:tr h="7000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FFFF99"/>
                          </a:solidFill>
                          <a:effectLst/>
                          <a:latin typeface="Verdana" pitchFamily="34" charset="0"/>
                        </a:rPr>
                        <a:t>Flashbacks:</a:t>
                      </a:r>
                      <a:r>
                        <a:rPr kumimoji="0" lang="en-US" sz="2000" b="0" i="0" u="none" strike="noStrike" cap="none" normalizeH="0" baseline="0" smtClean="0">
                          <a:ln>
                            <a:noFill/>
                          </a:ln>
                          <a:solidFill>
                            <a:srgbClr val="FFFF99"/>
                          </a:solidFill>
                          <a:effectLst/>
                          <a:latin typeface="Verdana" pitchFamily="34" charset="0"/>
                        </a:rPr>
                        <a:t> The writer interrupts the present action with a scene or scenes from the past.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66"/>
                    </a:solidFill>
                  </a:tcPr>
                </a:tc>
              </a:tr>
              <a:tr h="7000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FFFF99"/>
                          </a:solidFill>
                          <a:effectLst/>
                          <a:latin typeface="Verdana" pitchFamily="34" charset="0"/>
                        </a:rPr>
                        <a:t>Flash-forwards:</a:t>
                      </a:r>
                      <a:r>
                        <a:rPr kumimoji="0" lang="en-US" sz="2000" b="0" i="0" u="none" strike="noStrike" cap="none" normalizeH="0" baseline="0" smtClean="0">
                          <a:ln>
                            <a:noFill/>
                          </a:ln>
                          <a:solidFill>
                            <a:srgbClr val="FFFF99"/>
                          </a:solidFill>
                          <a:effectLst/>
                          <a:latin typeface="Verdana" pitchFamily="34" charset="0"/>
                        </a:rPr>
                        <a:t> The writer gives a glimpse into the character’s future.</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33"/>
                    </a:solidFill>
                  </a:tcPr>
                </a:tc>
              </a:tr>
              <a:tr h="6762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FFFF99"/>
                          </a:solidFill>
                          <a:effectLst/>
                          <a:latin typeface="Verdana" pitchFamily="34" charset="0"/>
                        </a:rPr>
                        <a:t>Foreshadowing:</a:t>
                      </a:r>
                      <a:r>
                        <a:rPr kumimoji="0" lang="en-US" sz="2000" b="0" i="0" u="none" strike="noStrike" cap="none" normalizeH="0" baseline="0" smtClean="0">
                          <a:ln>
                            <a:noFill/>
                          </a:ln>
                          <a:solidFill>
                            <a:srgbClr val="FFFF99"/>
                          </a:solidFill>
                          <a:effectLst/>
                          <a:latin typeface="Verdana" pitchFamily="34" charset="0"/>
                        </a:rPr>
                        <a:t> The writer hints at something that will happen later in the plot.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66"/>
                    </a:solidFill>
                  </a:tcPr>
                </a:tc>
              </a:tr>
            </a:tbl>
          </a:graphicData>
        </a:graphic>
      </p:graphicFrame>
      <p:sp>
        <p:nvSpPr>
          <p:cNvPr id="94229" name="Rectangle 21"/>
          <p:cNvSpPr>
            <a:spLocks noGrp="1" noChangeArrowheads="1"/>
          </p:cNvSpPr>
          <p:nvPr>
            <p:ph type="title"/>
          </p:nvPr>
        </p:nvSpPr>
        <p:spPr/>
        <p:txBody>
          <a:bodyPr/>
          <a:lstStyle/>
          <a:p>
            <a:r>
              <a:rPr lang="en-US"/>
              <a:t>Timing of Events</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94213"/>
                                        </p:tgtEl>
                                        <p:attrNameLst>
                                          <p:attrName>style.visibility</p:attrName>
                                        </p:attrNameLst>
                                      </p:cBhvr>
                                      <p:to>
                                        <p:strVal val="visible"/>
                                      </p:to>
                                    </p:set>
                                    <p:animEffect transition="in" filter="wipe(up)">
                                      <p:cBhvr>
                                        <p:cTn id="7" dur="500"/>
                                        <p:tgtEl>
                                          <p:spTgt spid="942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Text Box 3"/>
          <p:cNvSpPr txBox="1">
            <a:spLocks noChangeArrowheads="1"/>
          </p:cNvSpPr>
          <p:nvPr/>
        </p:nvSpPr>
        <p:spPr bwMode="auto">
          <a:xfrm>
            <a:off x="533400" y="1370013"/>
            <a:ext cx="8077200" cy="895350"/>
          </a:xfrm>
          <a:prstGeom prst="rect">
            <a:avLst/>
          </a:prstGeom>
          <a:noFill/>
          <a:ln w="9525">
            <a:noFill/>
            <a:miter lim="800000"/>
            <a:headEnd/>
            <a:tailEnd/>
          </a:ln>
          <a:effectLst/>
        </p:spPr>
        <p:txBody>
          <a:bodyPr>
            <a:spAutoFit/>
          </a:bodyPr>
          <a:lstStyle/>
          <a:p>
            <a:pPr>
              <a:lnSpc>
                <a:spcPct val="110000"/>
              </a:lnSpc>
              <a:spcBef>
                <a:spcPct val="50000"/>
              </a:spcBef>
              <a:tabLst>
                <a:tab pos="457200" algn="l"/>
              </a:tabLst>
            </a:pPr>
            <a:r>
              <a:rPr lang="en-US" sz="2400" b="0">
                <a:solidFill>
                  <a:srgbClr val="FFFF99"/>
                </a:solidFill>
              </a:rPr>
              <a:t>                      Identify which graphic represents chronological order, flashback, and flash-forward.</a:t>
            </a:r>
          </a:p>
        </p:txBody>
      </p:sp>
      <p:sp>
        <p:nvSpPr>
          <p:cNvPr id="92270" name="AutoShape 110"/>
          <p:cNvSpPr>
            <a:spLocks noChangeArrowheads="1"/>
          </p:cNvSpPr>
          <p:nvPr/>
        </p:nvSpPr>
        <p:spPr bwMode="auto">
          <a:xfrm>
            <a:off x="533400" y="1333500"/>
            <a:ext cx="2286000" cy="508000"/>
          </a:xfrm>
          <a:prstGeom prst="roundRect">
            <a:avLst>
              <a:gd name="adj" fmla="val 16667"/>
            </a:avLst>
          </a:prstGeom>
          <a:solidFill>
            <a:srgbClr val="336633"/>
          </a:solidFill>
          <a:ln w="9525">
            <a:noFill/>
            <a:round/>
            <a:headEnd/>
            <a:tailEnd/>
          </a:ln>
          <a:effectLst/>
        </p:spPr>
        <p:txBody>
          <a:bodyPr wrap="none" anchor="ctr"/>
          <a:lstStyle/>
          <a:p>
            <a:endParaRPr lang="en-CA"/>
          </a:p>
        </p:txBody>
      </p:sp>
      <p:sp>
        <p:nvSpPr>
          <p:cNvPr id="92271" name="Text Box 111"/>
          <p:cNvSpPr txBox="1">
            <a:spLocks noChangeArrowheads="1"/>
          </p:cNvSpPr>
          <p:nvPr/>
        </p:nvSpPr>
        <p:spPr bwMode="auto">
          <a:xfrm>
            <a:off x="528638" y="1360488"/>
            <a:ext cx="2514600" cy="457200"/>
          </a:xfrm>
          <a:prstGeom prst="rect">
            <a:avLst/>
          </a:prstGeom>
          <a:noFill/>
          <a:ln w="9525">
            <a:noFill/>
            <a:miter lim="800000"/>
            <a:headEnd/>
            <a:tailEnd/>
          </a:ln>
          <a:effectLst/>
        </p:spPr>
        <p:txBody>
          <a:bodyPr>
            <a:spAutoFit/>
          </a:bodyPr>
          <a:lstStyle/>
          <a:p>
            <a:pPr>
              <a:spcBef>
                <a:spcPct val="50000"/>
              </a:spcBef>
            </a:pPr>
            <a:r>
              <a:rPr lang="en-US" sz="2400">
                <a:solidFill>
                  <a:srgbClr val="FFFF99"/>
                </a:solidFill>
              </a:rPr>
              <a:t>Quick Check</a:t>
            </a:r>
            <a:endParaRPr lang="en-US" sz="2400" b="0">
              <a:solidFill>
                <a:srgbClr val="FFFF99"/>
              </a:solidFill>
            </a:endParaRPr>
          </a:p>
        </p:txBody>
      </p:sp>
      <p:sp>
        <p:nvSpPr>
          <p:cNvPr id="92273" name="Rectangle 113"/>
          <p:cNvSpPr>
            <a:spLocks noGrp="1" noChangeArrowheads="1"/>
          </p:cNvSpPr>
          <p:nvPr>
            <p:ph type="title"/>
          </p:nvPr>
        </p:nvSpPr>
        <p:spPr>
          <a:noFill/>
          <a:ln/>
        </p:spPr>
        <p:txBody>
          <a:bodyPr/>
          <a:lstStyle/>
          <a:p>
            <a:r>
              <a:rPr lang="en-US"/>
              <a:t>Timing of Events</a:t>
            </a:r>
          </a:p>
        </p:txBody>
      </p:sp>
      <p:grpSp>
        <p:nvGrpSpPr>
          <p:cNvPr id="92328" name="Group 168"/>
          <p:cNvGrpSpPr>
            <a:grpSpLocks/>
          </p:cNvGrpSpPr>
          <p:nvPr/>
        </p:nvGrpSpPr>
        <p:grpSpPr bwMode="auto">
          <a:xfrm>
            <a:off x="479425" y="2509838"/>
            <a:ext cx="6691313" cy="3367087"/>
            <a:chOff x="302" y="1581"/>
            <a:chExt cx="4215" cy="2121"/>
          </a:xfrm>
        </p:grpSpPr>
        <p:sp>
          <p:nvSpPr>
            <p:cNvPr id="92301" name="Rectangle 141"/>
            <p:cNvSpPr>
              <a:spLocks noChangeArrowheads="1"/>
            </p:cNvSpPr>
            <p:nvPr/>
          </p:nvSpPr>
          <p:spPr bwMode="auto">
            <a:xfrm>
              <a:off x="328" y="3098"/>
              <a:ext cx="4189" cy="604"/>
            </a:xfrm>
            <a:prstGeom prst="rect">
              <a:avLst/>
            </a:prstGeom>
            <a:solidFill>
              <a:srgbClr val="FFFF99"/>
            </a:solidFill>
            <a:ln w="9525">
              <a:noFill/>
              <a:miter lim="800000"/>
              <a:headEnd/>
              <a:tailEnd/>
            </a:ln>
            <a:effectLst/>
          </p:spPr>
          <p:txBody>
            <a:bodyPr wrap="none" anchor="ctr"/>
            <a:lstStyle/>
            <a:p>
              <a:endParaRPr lang="en-CA"/>
            </a:p>
          </p:txBody>
        </p:sp>
        <p:sp>
          <p:nvSpPr>
            <p:cNvPr id="92302" name="Text Box 142"/>
            <p:cNvSpPr txBox="1">
              <a:spLocks noChangeArrowheads="1"/>
            </p:cNvSpPr>
            <p:nvPr/>
          </p:nvSpPr>
          <p:spPr bwMode="auto">
            <a:xfrm>
              <a:off x="335" y="3164"/>
              <a:ext cx="474" cy="202"/>
            </a:xfrm>
            <a:prstGeom prst="rect">
              <a:avLst/>
            </a:prstGeom>
            <a:noFill/>
            <a:ln w="9525">
              <a:noFill/>
              <a:miter lim="800000"/>
              <a:headEnd/>
              <a:tailEnd/>
            </a:ln>
            <a:effectLst/>
          </p:spPr>
          <p:txBody>
            <a:bodyPr>
              <a:spAutoFit/>
            </a:bodyPr>
            <a:lstStyle/>
            <a:p>
              <a:pPr>
                <a:lnSpc>
                  <a:spcPct val="75000"/>
                </a:lnSpc>
              </a:pPr>
              <a:r>
                <a:rPr lang="en-US" sz="2000" b="0">
                  <a:solidFill>
                    <a:srgbClr val="003300"/>
                  </a:solidFill>
                </a:rPr>
                <a:t>First</a:t>
              </a:r>
            </a:p>
          </p:txBody>
        </p:sp>
        <p:sp>
          <p:nvSpPr>
            <p:cNvPr id="92303" name="Text Box 143"/>
            <p:cNvSpPr txBox="1">
              <a:spLocks noChangeArrowheads="1"/>
            </p:cNvSpPr>
            <p:nvPr/>
          </p:nvSpPr>
          <p:spPr bwMode="auto">
            <a:xfrm>
              <a:off x="1502" y="3158"/>
              <a:ext cx="541" cy="202"/>
            </a:xfrm>
            <a:prstGeom prst="rect">
              <a:avLst/>
            </a:prstGeom>
            <a:noFill/>
            <a:ln w="9525">
              <a:noFill/>
              <a:miter lim="800000"/>
              <a:headEnd/>
              <a:tailEnd/>
            </a:ln>
            <a:effectLst/>
          </p:spPr>
          <p:txBody>
            <a:bodyPr>
              <a:spAutoFit/>
            </a:bodyPr>
            <a:lstStyle/>
            <a:p>
              <a:pPr>
                <a:lnSpc>
                  <a:spcPct val="75000"/>
                </a:lnSpc>
              </a:pPr>
              <a:r>
                <a:rPr lang="en-US" sz="2000" b="0">
                  <a:solidFill>
                    <a:srgbClr val="003300"/>
                  </a:solidFill>
                </a:rPr>
                <a:t>Next</a:t>
              </a:r>
            </a:p>
          </p:txBody>
        </p:sp>
        <p:sp>
          <p:nvSpPr>
            <p:cNvPr id="92304" name="Text Box 144"/>
            <p:cNvSpPr txBox="1">
              <a:spLocks noChangeArrowheads="1"/>
            </p:cNvSpPr>
            <p:nvPr/>
          </p:nvSpPr>
          <p:spPr bwMode="auto">
            <a:xfrm>
              <a:off x="2783" y="3164"/>
              <a:ext cx="474" cy="202"/>
            </a:xfrm>
            <a:prstGeom prst="rect">
              <a:avLst/>
            </a:prstGeom>
            <a:noFill/>
            <a:ln w="9525">
              <a:noFill/>
              <a:miter lim="800000"/>
              <a:headEnd/>
              <a:tailEnd/>
            </a:ln>
            <a:effectLst/>
          </p:spPr>
          <p:txBody>
            <a:bodyPr>
              <a:spAutoFit/>
            </a:bodyPr>
            <a:lstStyle/>
            <a:p>
              <a:pPr>
                <a:lnSpc>
                  <a:spcPct val="75000"/>
                </a:lnSpc>
              </a:pPr>
              <a:r>
                <a:rPr lang="en-US" sz="2000" b="0">
                  <a:solidFill>
                    <a:srgbClr val="003300"/>
                  </a:solidFill>
                </a:rPr>
                <a:t>Last</a:t>
              </a:r>
            </a:p>
          </p:txBody>
        </p:sp>
        <p:sp>
          <p:nvSpPr>
            <p:cNvPr id="92305" name="Line 145"/>
            <p:cNvSpPr>
              <a:spLocks noChangeShapeType="1"/>
            </p:cNvSpPr>
            <p:nvPr/>
          </p:nvSpPr>
          <p:spPr bwMode="auto">
            <a:xfrm flipV="1">
              <a:off x="2117" y="3265"/>
              <a:ext cx="541" cy="0"/>
            </a:xfrm>
            <a:prstGeom prst="line">
              <a:avLst/>
            </a:prstGeom>
            <a:noFill/>
            <a:ln w="28575">
              <a:noFill/>
              <a:round/>
              <a:headEnd/>
              <a:tailEnd type="triangle" w="med" len="med"/>
            </a:ln>
            <a:effectLst/>
          </p:spPr>
          <p:txBody>
            <a:bodyPr/>
            <a:lstStyle/>
            <a:p>
              <a:endParaRPr lang="en-CA"/>
            </a:p>
          </p:txBody>
        </p:sp>
        <p:sp>
          <p:nvSpPr>
            <p:cNvPr id="92306" name="Line 146"/>
            <p:cNvSpPr>
              <a:spLocks noChangeShapeType="1"/>
            </p:cNvSpPr>
            <p:nvPr/>
          </p:nvSpPr>
          <p:spPr bwMode="auto">
            <a:xfrm flipV="1">
              <a:off x="1155" y="3543"/>
              <a:ext cx="1497" cy="0"/>
            </a:xfrm>
            <a:prstGeom prst="line">
              <a:avLst/>
            </a:prstGeom>
            <a:noFill/>
            <a:ln w="28575">
              <a:noFill/>
              <a:round/>
              <a:headEnd type="oval" w="med" len="med"/>
              <a:tailEnd/>
            </a:ln>
            <a:effectLst/>
          </p:spPr>
          <p:txBody>
            <a:bodyPr/>
            <a:lstStyle/>
            <a:p>
              <a:endParaRPr lang="en-CA"/>
            </a:p>
          </p:txBody>
        </p:sp>
        <p:sp>
          <p:nvSpPr>
            <p:cNvPr id="92307" name="Line 147"/>
            <p:cNvSpPr>
              <a:spLocks noChangeShapeType="1"/>
            </p:cNvSpPr>
            <p:nvPr/>
          </p:nvSpPr>
          <p:spPr bwMode="auto">
            <a:xfrm flipV="1">
              <a:off x="1163" y="3263"/>
              <a:ext cx="0" cy="279"/>
            </a:xfrm>
            <a:prstGeom prst="line">
              <a:avLst/>
            </a:prstGeom>
            <a:noFill/>
            <a:ln w="28575">
              <a:noFill/>
              <a:round/>
              <a:headEnd/>
              <a:tailEnd type="oval" w="med" len="med"/>
            </a:ln>
            <a:effectLst/>
          </p:spPr>
          <p:txBody>
            <a:bodyPr/>
            <a:lstStyle/>
            <a:p>
              <a:endParaRPr lang="en-CA"/>
            </a:p>
          </p:txBody>
        </p:sp>
        <p:sp>
          <p:nvSpPr>
            <p:cNvPr id="92308" name="Line 148"/>
            <p:cNvSpPr>
              <a:spLocks noChangeShapeType="1"/>
            </p:cNvSpPr>
            <p:nvPr/>
          </p:nvSpPr>
          <p:spPr bwMode="auto">
            <a:xfrm flipV="1">
              <a:off x="893" y="3265"/>
              <a:ext cx="541" cy="0"/>
            </a:xfrm>
            <a:prstGeom prst="line">
              <a:avLst/>
            </a:prstGeom>
            <a:noFill/>
            <a:ln w="28575">
              <a:noFill/>
              <a:round/>
              <a:headEnd/>
              <a:tailEnd type="triangle" w="med" len="med"/>
            </a:ln>
            <a:effectLst/>
          </p:spPr>
          <p:txBody>
            <a:bodyPr/>
            <a:lstStyle/>
            <a:p>
              <a:endParaRPr lang="en-CA"/>
            </a:p>
          </p:txBody>
        </p:sp>
        <p:sp>
          <p:nvSpPr>
            <p:cNvPr id="92309" name="Text Box 149"/>
            <p:cNvSpPr txBox="1">
              <a:spLocks noChangeArrowheads="1"/>
            </p:cNvSpPr>
            <p:nvPr/>
          </p:nvSpPr>
          <p:spPr bwMode="auto">
            <a:xfrm>
              <a:off x="2664" y="3428"/>
              <a:ext cx="1848" cy="202"/>
            </a:xfrm>
            <a:prstGeom prst="rect">
              <a:avLst/>
            </a:prstGeom>
            <a:noFill/>
            <a:ln w="9525">
              <a:noFill/>
              <a:miter lim="800000"/>
              <a:headEnd/>
              <a:tailEnd/>
            </a:ln>
            <a:effectLst/>
          </p:spPr>
          <p:txBody>
            <a:bodyPr>
              <a:spAutoFit/>
            </a:bodyPr>
            <a:lstStyle/>
            <a:p>
              <a:pPr>
                <a:lnSpc>
                  <a:spcPct val="75000"/>
                </a:lnSpc>
              </a:pPr>
              <a:r>
                <a:rPr lang="en-US" sz="2000" b="0">
                  <a:solidFill>
                    <a:srgbClr val="003300"/>
                  </a:solidFill>
                </a:rPr>
                <a:t>In years to come . . . </a:t>
              </a:r>
            </a:p>
          </p:txBody>
        </p:sp>
        <p:sp>
          <p:nvSpPr>
            <p:cNvPr id="92311" name="Rectangle 151"/>
            <p:cNvSpPr>
              <a:spLocks noChangeArrowheads="1"/>
            </p:cNvSpPr>
            <p:nvPr/>
          </p:nvSpPr>
          <p:spPr bwMode="auto">
            <a:xfrm>
              <a:off x="323" y="1581"/>
              <a:ext cx="4189" cy="604"/>
            </a:xfrm>
            <a:prstGeom prst="rect">
              <a:avLst/>
            </a:prstGeom>
            <a:solidFill>
              <a:srgbClr val="FFFF99"/>
            </a:solidFill>
            <a:ln w="9525">
              <a:noFill/>
              <a:miter lim="800000"/>
              <a:headEnd/>
              <a:tailEnd/>
            </a:ln>
            <a:effectLst/>
          </p:spPr>
          <p:txBody>
            <a:bodyPr wrap="none" anchor="ctr"/>
            <a:lstStyle/>
            <a:p>
              <a:endParaRPr lang="en-CA"/>
            </a:p>
          </p:txBody>
        </p:sp>
        <p:sp>
          <p:nvSpPr>
            <p:cNvPr id="92312" name="Text Box 152"/>
            <p:cNvSpPr txBox="1">
              <a:spLocks noChangeArrowheads="1"/>
            </p:cNvSpPr>
            <p:nvPr/>
          </p:nvSpPr>
          <p:spPr bwMode="auto">
            <a:xfrm>
              <a:off x="936" y="1655"/>
              <a:ext cx="474" cy="202"/>
            </a:xfrm>
            <a:prstGeom prst="rect">
              <a:avLst/>
            </a:prstGeom>
            <a:noFill/>
            <a:ln w="9525">
              <a:noFill/>
              <a:miter lim="800000"/>
              <a:headEnd/>
              <a:tailEnd/>
            </a:ln>
            <a:effectLst/>
          </p:spPr>
          <p:txBody>
            <a:bodyPr>
              <a:spAutoFit/>
            </a:bodyPr>
            <a:lstStyle/>
            <a:p>
              <a:pPr>
                <a:lnSpc>
                  <a:spcPct val="75000"/>
                </a:lnSpc>
              </a:pPr>
              <a:r>
                <a:rPr lang="en-US" sz="2000" b="0">
                  <a:solidFill>
                    <a:srgbClr val="003300"/>
                  </a:solidFill>
                </a:rPr>
                <a:t>First</a:t>
              </a:r>
            </a:p>
          </p:txBody>
        </p:sp>
        <p:sp>
          <p:nvSpPr>
            <p:cNvPr id="92313" name="Text Box 153"/>
            <p:cNvSpPr txBox="1">
              <a:spLocks noChangeArrowheads="1"/>
            </p:cNvSpPr>
            <p:nvPr/>
          </p:nvSpPr>
          <p:spPr bwMode="auto">
            <a:xfrm>
              <a:off x="2103" y="1649"/>
              <a:ext cx="541" cy="202"/>
            </a:xfrm>
            <a:prstGeom prst="rect">
              <a:avLst/>
            </a:prstGeom>
            <a:noFill/>
            <a:ln w="9525">
              <a:noFill/>
              <a:miter lim="800000"/>
              <a:headEnd/>
              <a:tailEnd/>
            </a:ln>
            <a:effectLst/>
          </p:spPr>
          <p:txBody>
            <a:bodyPr>
              <a:spAutoFit/>
            </a:bodyPr>
            <a:lstStyle/>
            <a:p>
              <a:pPr>
                <a:lnSpc>
                  <a:spcPct val="75000"/>
                </a:lnSpc>
              </a:pPr>
              <a:r>
                <a:rPr lang="en-US" sz="2000" b="0">
                  <a:solidFill>
                    <a:srgbClr val="003300"/>
                  </a:solidFill>
                </a:rPr>
                <a:t>Next</a:t>
              </a:r>
            </a:p>
          </p:txBody>
        </p:sp>
        <p:sp>
          <p:nvSpPr>
            <p:cNvPr id="92314" name="Text Box 154"/>
            <p:cNvSpPr txBox="1">
              <a:spLocks noChangeArrowheads="1"/>
            </p:cNvSpPr>
            <p:nvPr/>
          </p:nvSpPr>
          <p:spPr bwMode="auto">
            <a:xfrm>
              <a:off x="3384" y="1655"/>
              <a:ext cx="474" cy="202"/>
            </a:xfrm>
            <a:prstGeom prst="rect">
              <a:avLst/>
            </a:prstGeom>
            <a:noFill/>
            <a:ln w="9525">
              <a:noFill/>
              <a:miter lim="800000"/>
              <a:headEnd/>
              <a:tailEnd/>
            </a:ln>
            <a:effectLst/>
          </p:spPr>
          <p:txBody>
            <a:bodyPr>
              <a:spAutoFit/>
            </a:bodyPr>
            <a:lstStyle/>
            <a:p>
              <a:pPr>
                <a:lnSpc>
                  <a:spcPct val="75000"/>
                </a:lnSpc>
              </a:pPr>
              <a:r>
                <a:rPr lang="en-US" sz="2000" b="0">
                  <a:solidFill>
                    <a:srgbClr val="003300"/>
                  </a:solidFill>
                </a:rPr>
                <a:t>Last</a:t>
              </a:r>
            </a:p>
          </p:txBody>
        </p:sp>
        <p:sp>
          <p:nvSpPr>
            <p:cNvPr id="92315" name="Line 155"/>
            <p:cNvSpPr>
              <a:spLocks noChangeShapeType="1"/>
            </p:cNvSpPr>
            <p:nvPr/>
          </p:nvSpPr>
          <p:spPr bwMode="auto">
            <a:xfrm flipV="1">
              <a:off x="2718" y="1756"/>
              <a:ext cx="541" cy="0"/>
            </a:xfrm>
            <a:prstGeom prst="line">
              <a:avLst/>
            </a:prstGeom>
            <a:noFill/>
            <a:ln w="28575">
              <a:noFill/>
              <a:round/>
              <a:headEnd/>
              <a:tailEnd type="triangle" w="med" len="med"/>
            </a:ln>
            <a:effectLst/>
          </p:spPr>
          <p:txBody>
            <a:bodyPr/>
            <a:lstStyle/>
            <a:p>
              <a:endParaRPr lang="en-CA"/>
            </a:p>
          </p:txBody>
        </p:sp>
        <p:sp>
          <p:nvSpPr>
            <p:cNvPr id="92316" name="Line 156"/>
            <p:cNvSpPr>
              <a:spLocks noChangeShapeType="1"/>
            </p:cNvSpPr>
            <p:nvPr/>
          </p:nvSpPr>
          <p:spPr bwMode="auto">
            <a:xfrm flipV="1">
              <a:off x="1507" y="2034"/>
              <a:ext cx="259" cy="0"/>
            </a:xfrm>
            <a:prstGeom prst="line">
              <a:avLst/>
            </a:prstGeom>
            <a:noFill/>
            <a:ln w="28575">
              <a:noFill/>
              <a:round/>
              <a:headEnd/>
              <a:tailEnd type="oval" w="med" len="med"/>
            </a:ln>
            <a:effectLst/>
          </p:spPr>
          <p:txBody>
            <a:bodyPr/>
            <a:lstStyle/>
            <a:p>
              <a:endParaRPr lang="en-CA"/>
            </a:p>
          </p:txBody>
        </p:sp>
        <p:sp>
          <p:nvSpPr>
            <p:cNvPr id="92317" name="Line 157"/>
            <p:cNvSpPr>
              <a:spLocks noChangeShapeType="1"/>
            </p:cNvSpPr>
            <p:nvPr/>
          </p:nvSpPr>
          <p:spPr bwMode="auto">
            <a:xfrm flipV="1">
              <a:off x="1764" y="1754"/>
              <a:ext cx="0" cy="279"/>
            </a:xfrm>
            <a:prstGeom prst="line">
              <a:avLst/>
            </a:prstGeom>
            <a:noFill/>
            <a:ln w="28575">
              <a:noFill/>
              <a:round/>
              <a:headEnd/>
              <a:tailEnd type="oval" w="med" len="med"/>
            </a:ln>
            <a:effectLst/>
          </p:spPr>
          <p:txBody>
            <a:bodyPr/>
            <a:lstStyle/>
            <a:p>
              <a:endParaRPr lang="en-CA"/>
            </a:p>
          </p:txBody>
        </p:sp>
        <p:sp>
          <p:nvSpPr>
            <p:cNvPr id="92318" name="Line 158"/>
            <p:cNvSpPr>
              <a:spLocks noChangeShapeType="1"/>
            </p:cNvSpPr>
            <p:nvPr/>
          </p:nvSpPr>
          <p:spPr bwMode="auto">
            <a:xfrm flipV="1">
              <a:off x="1494" y="1756"/>
              <a:ext cx="541" cy="0"/>
            </a:xfrm>
            <a:prstGeom prst="line">
              <a:avLst/>
            </a:prstGeom>
            <a:noFill/>
            <a:ln w="28575">
              <a:noFill/>
              <a:round/>
              <a:headEnd/>
              <a:tailEnd type="triangle" w="med" len="med"/>
            </a:ln>
            <a:effectLst/>
          </p:spPr>
          <p:txBody>
            <a:bodyPr/>
            <a:lstStyle/>
            <a:p>
              <a:endParaRPr lang="en-CA"/>
            </a:p>
          </p:txBody>
        </p:sp>
        <p:sp>
          <p:nvSpPr>
            <p:cNvPr id="92319" name="Text Box 159"/>
            <p:cNvSpPr txBox="1">
              <a:spLocks noChangeArrowheads="1"/>
            </p:cNvSpPr>
            <p:nvPr/>
          </p:nvSpPr>
          <p:spPr bwMode="auto">
            <a:xfrm>
              <a:off x="302" y="1905"/>
              <a:ext cx="1269" cy="202"/>
            </a:xfrm>
            <a:prstGeom prst="rect">
              <a:avLst/>
            </a:prstGeom>
            <a:noFill/>
            <a:ln w="9525">
              <a:noFill/>
              <a:miter lim="800000"/>
              <a:headEnd/>
              <a:tailEnd/>
            </a:ln>
            <a:effectLst/>
          </p:spPr>
          <p:txBody>
            <a:bodyPr>
              <a:spAutoFit/>
            </a:bodyPr>
            <a:lstStyle/>
            <a:p>
              <a:pPr>
                <a:lnSpc>
                  <a:spcPct val="75000"/>
                </a:lnSpc>
              </a:pPr>
              <a:r>
                <a:rPr lang="en-US" sz="2000" b="0">
                  <a:solidFill>
                    <a:srgbClr val="003300"/>
                  </a:solidFill>
                </a:rPr>
                <a:t>Years ago . . .</a:t>
              </a:r>
            </a:p>
          </p:txBody>
        </p:sp>
        <p:grpSp>
          <p:nvGrpSpPr>
            <p:cNvPr id="92320" name="Group 160"/>
            <p:cNvGrpSpPr>
              <a:grpSpLocks/>
            </p:cNvGrpSpPr>
            <p:nvPr/>
          </p:nvGrpSpPr>
          <p:grpSpPr bwMode="auto">
            <a:xfrm>
              <a:off x="326" y="2340"/>
              <a:ext cx="4189" cy="604"/>
              <a:chOff x="328" y="2979"/>
              <a:chExt cx="4189" cy="604"/>
            </a:xfrm>
          </p:grpSpPr>
          <p:sp>
            <p:nvSpPr>
              <p:cNvPr id="92321" name="Rectangle 161"/>
              <p:cNvSpPr>
                <a:spLocks noChangeArrowheads="1"/>
              </p:cNvSpPr>
              <p:nvPr/>
            </p:nvSpPr>
            <p:spPr bwMode="auto">
              <a:xfrm>
                <a:off x="328" y="2979"/>
                <a:ext cx="4189" cy="604"/>
              </a:xfrm>
              <a:prstGeom prst="rect">
                <a:avLst/>
              </a:prstGeom>
              <a:solidFill>
                <a:srgbClr val="FFFF99"/>
              </a:solidFill>
              <a:ln w="9525">
                <a:noFill/>
                <a:miter lim="800000"/>
                <a:headEnd/>
                <a:tailEnd/>
              </a:ln>
              <a:effectLst/>
            </p:spPr>
            <p:txBody>
              <a:bodyPr wrap="none" anchor="ctr"/>
              <a:lstStyle/>
              <a:p>
                <a:endParaRPr lang="en-CA"/>
              </a:p>
            </p:txBody>
          </p:sp>
          <p:sp>
            <p:nvSpPr>
              <p:cNvPr id="92322" name="Text Box 162"/>
              <p:cNvSpPr txBox="1">
                <a:spLocks noChangeArrowheads="1"/>
              </p:cNvSpPr>
              <p:nvPr/>
            </p:nvSpPr>
            <p:spPr bwMode="auto">
              <a:xfrm>
                <a:off x="332" y="3174"/>
                <a:ext cx="474" cy="202"/>
              </a:xfrm>
              <a:prstGeom prst="rect">
                <a:avLst/>
              </a:prstGeom>
              <a:solidFill>
                <a:srgbClr val="FFFF99"/>
              </a:solidFill>
              <a:ln w="9525">
                <a:noFill/>
                <a:miter lim="800000"/>
                <a:headEnd/>
                <a:tailEnd/>
              </a:ln>
              <a:effectLst/>
            </p:spPr>
            <p:txBody>
              <a:bodyPr>
                <a:spAutoFit/>
              </a:bodyPr>
              <a:lstStyle/>
              <a:p>
                <a:pPr>
                  <a:lnSpc>
                    <a:spcPct val="75000"/>
                  </a:lnSpc>
                </a:pPr>
                <a:r>
                  <a:rPr lang="en-US" sz="2000" b="0">
                    <a:solidFill>
                      <a:srgbClr val="003300"/>
                    </a:solidFill>
                  </a:rPr>
                  <a:t>First</a:t>
                </a:r>
              </a:p>
            </p:txBody>
          </p:sp>
          <p:sp>
            <p:nvSpPr>
              <p:cNvPr id="92323" name="Text Box 163"/>
              <p:cNvSpPr txBox="1">
                <a:spLocks noChangeArrowheads="1"/>
              </p:cNvSpPr>
              <p:nvPr/>
            </p:nvSpPr>
            <p:spPr bwMode="auto">
              <a:xfrm>
                <a:off x="1675" y="3174"/>
                <a:ext cx="517" cy="202"/>
              </a:xfrm>
              <a:prstGeom prst="rect">
                <a:avLst/>
              </a:prstGeom>
              <a:solidFill>
                <a:srgbClr val="FFFF99"/>
              </a:solidFill>
              <a:ln w="9525">
                <a:noFill/>
                <a:miter lim="800000"/>
                <a:headEnd/>
                <a:tailEnd/>
              </a:ln>
              <a:effectLst/>
            </p:spPr>
            <p:txBody>
              <a:bodyPr>
                <a:spAutoFit/>
              </a:bodyPr>
              <a:lstStyle/>
              <a:p>
                <a:pPr>
                  <a:lnSpc>
                    <a:spcPct val="75000"/>
                  </a:lnSpc>
                </a:pPr>
                <a:r>
                  <a:rPr lang="en-US" sz="2000" b="0">
                    <a:solidFill>
                      <a:srgbClr val="003300"/>
                    </a:solidFill>
                  </a:rPr>
                  <a:t>Next</a:t>
                </a:r>
              </a:p>
            </p:txBody>
          </p:sp>
          <p:sp>
            <p:nvSpPr>
              <p:cNvPr id="92324" name="Text Box 164"/>
              <p:cNvSpPr txBox="1">
                <a:spLocks noChangeArrowheads="1"/>
              </p:cNvSpPr>
              <p:nvPr/>
            </p:nvSpPr>
            <p:spPr bwMode="auto">
              <a:xfrm>
                <a:off x="3178" y="3174"/>
                <a:ext cx="474" cy="202"/>
              </a:xfrm>
              <a:prstGeom prst="rect">
                <a:avLst/>
              </a:prstGeom>
              <a:solidFill>
                <a:srgbClr val="FFFF99"/>
              </a:solidFill>
              <a:ln w="9525">
                <a:noFill/>
                <a:miter lim="800000"/>
                <a:headEnd/>
                <a:tailEnd/>
              </a:ln>
              <a:effectLst/>
            </p:spPr>
            <p:txBody>
              <a:bodyPr>
                <a:spAutoFit/>
              </a:bodyPr>
              <a:lstStyle/>
              <a:p>
                <a:pPr>
                  <a:lnSpc>
                    <a:spcPct val="75000"/>
                  </a:lnSpc>
                </a:pPr>
                <a:r>
                  <a:rPr lang="en-US" sz="2000" b="0">
                    <a:solidFill>
                      <a:srgbClr val="003300"/>
                    </a:solidFill>
                  </a:rPr>
                  <a:t>Last</a:t>
                </a:r>
              </a:p>
            </p:txBody>
          </p:sp>
          <p:sp>
            <p:nvSpPr>
              <p:cNvPr id="92325" name="Line 165"/>
              <p:cNvSpPr>
                <a:spLocks noChangeShapeType="1"/>
              </p:cNvSpPr>
              <p:nvPr/>
            </p:nvSpPr>
            <p:spPr bwMode="auto">
              <a:xfrm flipV="1">
                <a:off x="860" y="3264"/>
                <a:ext cx="714" cy="6"/>
              </a:xfrm>
              <a:prstGeom prst="line">
                <a:avLst/>
              </a:prstGeom>
              <a:noFill/>
              <a:ln w="28575">
                <a:noFill/>
                <a:round/>
                <a:headEnd/>
                <a:tailEnd type="triangle" w="med" len="med"/>
              </a:ln>
              <a:effectLst/>
            </p:spPr>
            <p:txBody>
              <a:bodyPr/>
              <a:lstStyle/>
              <a:p>
                <a:endParaRPr lang="en-CA"/>
              </a:p>
            </p:txBody>
          </p:sp>
          <p:sp>
            <p:nvSpPr>
              <p:cNvPr id="92326" name="Line 166"/>
              <p:cNvSpPr>
                <a:spLocks noChangeShapeType="1"/>
              </p:cNvSpPr>
              <p:nvPr/>
            </p:nvSpPr>
            <p:spPr bwMode="auto">
              <a:xfrm flipV="1">
                <a:off x="2276" y="3263"/>
                <a:ext cx="714" cy="6"/>
              </a:xfrm>
              <a:prstGeom prst="line">
                <a:avLst/>
              </a:prstGeom>
              <a:noFill/>
              <a:ln w="28575">
                <a:noFill/>
                <a:round/>
                <a:headEnd/>
                <a:tailEnd type="triangle" w="med" len="med"/>
              </a:ln>
              <a:effectLst/>
            </p:spPr>
            <p:txBody>
              <a:bodyPr/>
              <a:lstStyle/>
              <a:p>
                <a:endParaRPr lang="en-CA"/>
              </a:p>
            </p:txBody>
          </p:sp>
        </p:grpSp>
      </p:grpSp>
      <p:pic>
        <p:nvPicPr>
          <p:cNvPr id="92327" name="Picture 167">
            <a:hlinkClick r:id="rId2" action="ppaction://hlinksldjump"/>
          </p:cNvPr>
          <p:cNvPicPr>
            <a:picLocks noChangeAspect="1" noChangeArrowheads="1"/>
          </p:cNvPicPr>
          <p:nvPr/>
        </p:nvPicPr>
        <p:blipFill>
          <a:blip r:embed="rId3"/>
          <a:srcRect/>
          <a:stretch>
            <a:fillRect/>
          </a:stretch>
        </p:blipFill>
        <p:spPr bwMode="auto">
          <a:xfrm>
            <a:off x="7580313" y="2501900"/>
            <a:ext cx="1030287" cy="420688"/>
          </a:xfrm>
          <a:prstGeom prst="rect">
            <a:avLst/>
          </a:prstGeom>
          <a:noFill/>
        </p:spPr>
      </p:pic>
      <p:sp>
        <p:nvSpPr>
          <p:cNvPr id="92329" name="AutoShape 169">
            <a:hlinkClick r:id="rId4" action="ppaction://hlinksldjump" highlightClick="1"/>
          </p:cNvPr>
          <p:cNvSpPr>
            <a:spLocks noChangeArrowheads="1"/>
          </p:cNvSpPr>
          <p:nvPr/>
        </p:nvSpPr>
        <p:spPr bwMode="auto">
          <a:xfrm>
            <a:off x="6881813" y="6019800"/>
            <a:ext cx="685800" cy="838200"/>
          </a:xfrm>
          <a:prstGeom prst="actionButtonBlank">
            <a:avLst/>
          </a:prstGeom>
          <a:noFill/>
          <a:ln w="9525">
            <a:noFill/>
            <a:miter lim="800000"/>
            <a:headEnd/>
            <a:tailEnd/>
          </a:ln>
          <a:effectLst/>
        </p:spPr>
        <p:txBody>
          <a:bodyPr wrap="none" anchor="ctr"/>
          <a:lstStyle/>
          <a:p>
            <a:endParaRPr lang="en-CA"/>
          </a:p>
        </p:txBody>
      </p:sp>
      <p:sp>
        <p:nvSpPr>
          <p:cNvPr id="38" name="Line 213"/>
          <p:cNvSpPr>
            <a:spLocks noChangeShapeType="1"/>
          </p:cNvSpPr>
          <p:nvPr/>
        </p:nvSpPr>
        <p:spPr bwMode="auto">
          <a:xfrm flipV="1">
            <a:off x="3313113" y="5138738"/>
            <a:ext cx="858838" cy="0"/>
          </a:xfrm>
          <a:prstGeom prst="line">
            <a:avLst/>
          </a:prstGeom>
          <a:noFill/>
          <a:ln w="28575">
            <a:solidFill>
              <a:srgbClr val="FF9900"/>
            </a:solidFill>
            <a:round/>
            <a:headEnd/>
            <a:tailEnd type="triangle" w="med" len="med"/>
          </a:ln>
          <a:effectLst/>
        </p:spPr>
        <p:txBody>
          <a:bodyPr/>
          <a:lstStyle/>
          <a:p>
            <a:endParaRPr lang="en-CA"/>
          </a:p>
        </p:txBody>
      </p:sp>
      <p:sp>
        <p:nvSpPr>
          <p:cNvPr id="39" name="Line 214"/>
          <p:cNvSpPr>
            <a:spLocks noChangeShapeType="1"/>
          </p:cNvSpPr>
          <p:nvPr/>
        </p:nvSpPr>
        <p:spPr bwMode="auto">
          <a:xfrm flipV="1">
            <a:off x="1785938" y="5580063"/>
            <a:ext cx="2376488" cy="0"/>
          </a:xfrm>
          <a:prstGeom prst="line">
            <a:avLst/>
          </a:prstGeom>
          <a:noFill/>
          <a:ln w="28575">
            <a:solidFill>
              <a:srgbClr val="FF9900"/>
            </a:solidFill>
            <a:round/>
            <a:headEnd type="oval" w="med" len="med"/>
            <a:tailEnd/>
          </a:ln>
          <a:effectLst/>
        </p:spPr>
        <p:txBody>
          <a:bodyPr/>
          <a:lstStyle/>
          <a:p>
            <a:endParaRPr lang="en-CA"/>
          </a:p>
        </p:txBody>
      </p:sp>
      <p:sp>
        <p:nvSpPr>
          <p:cNvPr id="40" name="Line 215"/>
          <p:cNvSpPr>
            <a:spLocks noChangeShapeType="1"/>
          </p:cNvSpPr>
          <p:nvPr/>
        </p:nvSpPr>
        <p:spPr bwMode="auto">
          <a:xfrm flipV="1">
            <a:off x="1798638" y="5135563"/>
            <a:ext cx="0" cy="442912"/>
          </a:xfrm>
          <a:prstGeom prst="line">
            <a:avLst/>
          </a:prstGeom>
          <a:noFill/>
          <a:ln w="28575">
            <a:solidFill>
              <a:srgbClr val="FF9900"/>
            </a:solidFill>
            <a:round/>
            <a:headEnd/>
            <a:tailEnd type="oval" w="med" len="med"/>
          </a:ln>
          <a:effectLst/>
        </p:spPr>
        <p:txBody>
          <a:bodyPr/>
          <a:lstStyle/>
          <a:p>
            <a:endParaRPr lang="en-CA"/>
          </a:p>
        </p:txBody>
      </p:sp>
      <p:sp>
        <p:nvSpPr>
          <p:cNvPr id="41" name="Line 216"/>
          <p:cNvSpPr>
            <a:spLocks noChangeShapeType="1"/>
          </p:cNvSpPr>
          <p:nvPr/>
        </p:nvSpPr>
        <p:spPr bwMode="auto">
          <a:xfrm flipV="1">
            <a:off x="1370013" y="5138738"/>
            <a:ext cx="858838" cy="0"/>
          </a:xfrm>
          <a:prstGeom prst="line">
            <a:avLst/>
          </a:prstGeom>
          <a:noFill/>
          <a:ln w="28575">
            <a:solidFill>
              <a:srgbClr val="FF9900"/>
            </a:solidFill>
            <a:round/>
            <a:headEnd/>
            <a:tailEnd type="triangle" w="med" len="med"/>
          </a:ln>
          <a:effectLst/>
        </p:spPr>
        <p:txBody>
          <a:bodyPr/>
          <a:lstStyle/>
          <a:p>
            <a:endParaRPr lang="en-CA"/>
          </a:p>
        </p:txBody>
      </p:sp>
      <p:sp>
        <p:nvSpPr>
          <p:cNvPr id="42" name="Line 222"/>
          <p:cNvSpPr>
            <a:spLocks noChangeShapeType="1"/>
          </p:cNvSpPr>
          <p:nvPr/>
        </p:nvSpPr>
        <p:spPr bwMode="auto">
          <a:xfrm flipV="1">
            <a:off x="4267200" y="2743200"/>
            <a:ext cx="858838" cy="0"/>
          </a:xfrm>
          <a:prstGeom prst="line">
            <a:avLst/>
          </a:prstGeom>
          <a:noFill/>
          <a:ln w="28575">
            <a:solidFill>
              <a:srgbClr val="FF9900"/>
            </a:solidFill>
            <a:round/>
            <a:headEnd/>
            <a:tailEnd type="triangle" w="med" len="med"/>
          </a:ln>
          <a:effectLst/>
        </p:spPr>
        <p:txBody>
          <a:bodyPr/>
          <a:lstStyle/>
          <a:p>
            <a:endParaRPr lang="en-CA"/>
          </a:p>
        </p:txBody>
      </p:sp>
      <p:sp>
        <p:nvSpPr>
          <p:cNvPr id="43" name="Line 223"/>
          <p:cNvSpPr>
            <a:spLocks noChangeShapeType="1"/>
          </p:cNvSpPr>
          <p:nvPr/>
        </p:nvSpPr>
        <p:spPr bwMode="auto">
          <a:xfrm flipV="1">
            <a:off x="2344738" y="3184525"/>
            <a:ext cx="411163" cy="0"/>
          </a:xfrm>
          <a:prstGeom prst="line">
            <a:avLst/>
          </a:prstGeom>
          <a:noFill/>
          <a:ln w="28575">
            <a:solidFill>
              <a:srgbClr val="FF9900"/>
            </a:solidFill>
            <a:round/>
            <a:headEnd/>
            <a:tailEnd type="oval" w="med" len="med"/>
          </a:ln>
          <a:effectLst/>
        </p:spPr>
        <p:txBody>
          <a:bodyPr/>
          <a:lstStyle/>
          <a:p>
            <a:endParaRPr lang="en-CA"/>
          </a:p>
        </p:txBody>
      </p:sp>
      <p:sp>
        <p:nvSpPr>
          <p:cNvPr id="44" name="Line 224"/>
          <p:cNvSpPr>
            <a:spLocks noChangeShapeType="1"/>
          </p:cNvSpPr>
          <p:nvPr/>
        </p:nvSpPr>
        <p:spPr bwMode="auto">
          <a:xfrm flipV="1">
            <a:off x="2752725" y="2740025"/>
            <a:ext cx="0" cy="442912"/>
          </a:xfrm>
          <a:prstGeom prst="line">
            <a:avLst/>
          </a:prstGeom>
          <a:noFill/>
          <a:ln w="28575">
            <a:solidFill>
              <a:srgbClr val="FF9900"/>
            </a:solidFill>
            <a:round/>
            <a:headEnd/>
            <a:tailEnd type="oval" w="med" len="med"/>
          </a:ln>
          <a:effectLst/>
        </p:spPr>
        <p:txBody>
          <a:bodyPr/>
          <a:lstStyle/>
          <a:p>
            <a:endParaRPr lang="en-CA"/>
          </a:p>
        </p:txBody>
      </p:sp>
      <p:sp>
        <p:nvSpPr>
          <p:cNvPr id="45" name="Line 225"/>
          <p:cNvSpPr>
            <a:spLocks noChangeShapeType="1"/>
          </p:cNvSpPr>
          <p:nvPr/>
        </p:nvSpPr>
        <p:spPr bwMode="auto">
          <a:xfrm flipV="1">
            <a:off x="2324100" y="2743200"/>
            <a:ext cx="858838" cy="0"/>
          </a:xfrm>
          <a:prstGeom prst="line">
            <a:avLst/>
          </a:prstGeom>
          <a:noFill/>
          <a:ln w="28575">
            <a:solidFill>
              <a:srgbClr val="FF9900"/>
            </a:solidFill>
            <a:round/>
            <a:headEnd/>
            <a:tailEnd type="triangle" w="med" len="med"/>
          </a:ln>
          <a:effectLst/>
        </p:spPr>
        <p:txBody>
          <a:bodyPr/>
          <a:lstStyle/>
          <a:p>
            <a:endParaRPr lang="en-CA"/>
          </a:p>
        </p:txBody>
      </p:sp>
      <p:sp>
        <p:nvSpPr>
          <p:cNvPr id="46" name="Line 232"/>
          <p:cNvSpPr>
            <a:spLocks noChangeShapeType="1"/>
          </p:cNvSpPr>
          <p:nvPr/>
        </p:nvSpPr>
        <p:spPr bwMode="auto">
          <a:xfrm flipV="1">
            <a:off x="1314450" y="4122738"/>
            <a:ext cx="1133475" cy="9525"/>
          </a:xfrm>
          <a:prstGeom prst="line">
            <a:avLst/>
          </a:prstGeom>
          <a:noFill/>
          <a:ln w="28575">
            <a:solidFill>
              <a:srgbClr val="FF9900"/>
            </a:solidFill>
            <a:round/>
            <a:headEnd/>
            <a:tailEnd type="triangle" w="med" len="med"/>
          </a:ln>
          <a:effectLst/>
        </p:spPr>
        <p:txBody>
          <a:bodyPr/>
          <a:lstStyle/>
          <a:p>
            <a:endParaRPr lang="en-CA"/>
          </a:p>
        </p:txBody>
      </p:sp>
      <p:sp>
        <p:nvSpPr>
          <p:cNvPr id="47" name="Line 233"/>
          <p:cNvSpPr>
            <a:spLocks noChangeShapeType="1"/>
          </p:cNvSpPr>
          <p:nvPr/>
        </p:nvSpPr>
        <p:spPr bwMode="auto">
          <a:xfrm flipV="1">
            <a:off x="3562350" y="4121150"/>
            <a:ext cx="1133475" cy="9525"/>
          </a:xfrm>
          <a:prstGeom prst="line">
            <a:avLst/>
          </a:prstGeom>
          <a:noFill/>
          <a:ln w="28575">
            <a:solidFill>
              <a:srgbClr val="FF9900"/>
            </a:solidFill>
            <a:round/>
            <a:headEnd/>
            <a:tailEnd type="triangle" w="med" len="med"/>
          </a:ln>
          <a:effectLst/>
        </p:spPr>
        <p:txBody>
          <a:bodyPr/>
          <a:lstStyle/>
          <a:p>
            <a:endParaRPr lang="en-CA"/>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96464" name="Group 208"/>
          <p:cNvGrpSpPr>
            <a:grpSpLocks/>
          </p:cNvGrpSpPr>
          <p:nvPr/>
        </p:nvGrpSpPr>
        <p:grpSpPr bwMode="auto">
          <a:xfrm>
            <a:off x="479425" y="2509839"/>
            <a:ext cx="6691313" cy="3367088"/>
            <a:chOff x="302" y="1581"/>
            <a:chExt cx="4215" cy="2121"/>
          </a:xfrm>
        </p:grpSpPr>
        <p:sp>
          <p:nvSpPr>
            <p:cNvPr id="96465" name="Rectangle 209"/>
            <p:cNvSpPr>
              <a:spLocks noChangeArrowheads="1"/>
            </p:cNvSpPr>
            <p:nvPr/>
          </p:nvSpPr>
          <p:spPr bwMode="auto">
            <a:xfrm>
              <a:off x="328" y="3098"/>
              <a:ext cx="4189" cy="604"/>
            </a:xfrm>
            <a:prstGeom prst="rect">
              <a:avLst/>
            </a:prstGeom>
            <a:solidFill>
              <a:srgbClr val="FFFF99"/>
            </a:solidFill>
            <a:ln w="9525">
              <a:solidFill>
                <a:schemeClr val="tx1"/>
              </a:solidFill>
              <a:miter lim="800000"/>
              <a:headEnd/>
              <a:tailEnd/>
            </a:ln>
            <a:effectLst/>
          </p:spPr>
          <p:txBody>
            <a:bodyPr wrap="none" anchor="ctr"/>
            <a:lstStyle/>
            <a:p>
              <a:endParaRPr lang="en-CA"/>
            </a:p>
          </p:txBody>
        </p:sp>
        <p:sp>
          <p:nvSpPr>
            <p:cNvPr id="96466" name="Text Box 210"/>
            <p:cNvSpPr txBox="1">
              <a:spLocks noChangeArrowheads="1"/>
            </p:cNvSpPr>
            <p:nvPr/>
          </p:nvSpPr>
          <p:spPr bwMode="auto">
            <a:xfrm>
              <a:off x="335" y="3164"/>
              <a:ext cx="474" cy="202"/>
            </a:xfrm>
            <a:prstGeom prst="rect">
              <a:avLst/>
            </a:prstGeom>
            <a:noFill/>
            <a:ln w="9525">
              <a:noFill/>
              <a:miter lim="800000"/>
              <a:headEnd/>
              <a:tailEnd/>
            </a:ln>
            <a:effectLst/>
          </p:spPr>
          <p:txBody>
            <a:bodyPr>
              <a:spAutoFit/>
            </a:bodyPr>
            <a:lstStyle/>
            <a:p>
              <a:pPr>
                <a:lnSpc>
                  <a:spcPct val="75000"/>
                </a:lnSpc>
              </a:pPr>
              <a:r>
                <a:rPr lang="en-US" sz="2000" b="0">
                  <a:solidFill>
                    <a:srgbClr val="003300"/>
                  </a:solidFill>
                </a:rPr>
                <a:t>First</a:t>
              </a:r>
            </a:p>
          </p:txBody>
        </p:sp>
        <p:sp>
          <p:nvSpPr>
            <p:cNvPr id="96467" name="Text Box 211"/>
            <p:cNvSpPr txBox="1">
              <a:spLocks noChangeArrowheads="1"/>
            </p:cNvSpPr>
            <p:nvPr/>
          </p:nvSpPr>
          <p:spPr bwMode="auto">
            <a:xfrm>
              <a:off x="1502" y="3158"/>
              <a:ext cx="541" cy="202"/>
            </a:xfrm>
            <a:prstGeom prst="rect">
              <a:avLst/>
            </a:prstGeom>
            <a:noFill/>
            <a:ln w="9525">
              <a:noFill/>
              <a:miter lim="800000"/>
              <a:headEnd/>
              <a:tailEnd/>
            </a:ln>
            <a:effectLst/>
          </p:spPr>
          <p:txBody>
            <a:bodyPr>
              <a:spAutoFit/>
            </a:bodyPr>
            <a:lstStyle/>
            <a:p>
              <a:pPr>
                <a:lnSpc>
                  <a:spcPct val="75000"/>
                </a:lnSpc>
              </a:pPr>
              <a:r>
                <a:rPr lang="en-US" sz="2000" b="0">
                  <a:solidFill>
                    <a:srgbClr val="003300"/>
                  </a:solidFill>
                </a:rPr>
                <a:t>Next</a:t>
              </a:r>
            </a:p>
          </p:txBody>
        </p:sp>
        <p:sp>
          <p:nvSpPr>
            <p:cNvPr id="96468" name="Text Box 212"/>
            <p:cNvSpPr txBox="1">
              <a:spLocks noChangeArrowheads="1"/>
            </p:cNvSpPr>
            <p:nvPr/>
          </p:nvSpPr>
          <p:spPr bwMode="auto">
            <a:xfrm>
              <a:off x="2783" y="3164"/>
              <a:ext cx="474" cy="202"/>
            </a:xfrm>
            <a:prstGeom prst="rect">
              <a:avLst/>
            </a:prstGeom>
            <a:noFill/>
            <a:ln w="9525">
              <a:noFill/>
              <a:miter lim="800000"/>
              <a:headEnd/>
              <a:tailEnd/>
            </a:ln>
            <a:effectLst/>
          </p:spPr>
          <p:txBody>
            <a:bodyPr>
              <a:spAutoFit/>
            </a:bodyPr>
            <a:lstStyle/>
            <a:p>
              <a:pPr>
                <a:lnSpc>
                  <a:spcPct val="75000"/>
                </a:lnSpc>
              </a:pPr>
              <a:r>
                <a:rPr lang="en-US" sz="2000" b="0">
                  <a:solidFill>
                    <a:srgbClr val="003300"/>
                  </a:solidFill>
                </a:rPr>
                <a:t>Last</a:t>
              </a:r>
            </a:p>
          </p:txBody>
        </p:sp>
        <p:sp>
          <p:nvSpPr>
            <p:cNvPr id="96469" name="Line 213"/>
            <p:cNvSpPr>
              <a:spLocks noChangeShapeType="1"/>
            </p:cNvSpPr>
            <p:nvPr/>
          </p:nvSpPr>
          <p:spPr bwMode="auto">
            <a:xfrm flipV="1">
              <a:off x="2117" y="3265"/>
              <a:ext cx="541" cy="0"/>
            </a:xfrm>
            <a:prstGeom prst="line">
              <a:avLst/>
            </a:prstGeom>
            <a:noFill/>
            <a:ln w="28575">
              <a:solidFill>
                <a:srgbClr val="FF9900"/>
              </a:solidFill>
              <a:round/>
              <a:headEnd/>
              <a:tailEnd type="triangle" w="med" len="med"/>
            </a:ln>
            <a:effectLst/>
          </p:spPr>
          <p:txBody>
            <a:bodyPr/>
            <a:lstStyle/>
            <a:p>
              <a:endParaRPr lang="en-CA"/>
            </a:p>
          </p:txBody>
        </p:sp>
        <p:sp>
          <p:nvSpPr>
            <p:cNvPr id="96470" name="Line 214"/>
            <p:cNvSpPr>
              <a:spLocks noChangeShapeType="1"/>
            </p:cNvSpPr>
            <p:nvPr/>
          </p:nvSpPr>
          <p:spPr bwMode="auto">
            <a:xfrm flipV="1">
              <a:off x="1155" y="3543"/>
              <a:ext cx="1497" cy="0"/>
            </a:xfrm>
            <a:prstGeom prst="line">
              <a:avLst/>
            </a:prstGeom>
            <a:noFill/>
            <a:ln w="28575">
              <a:solidFill>
                <a:srgbClr val="FF9900"/>
              </a:solidFill>
              <a:round/>
              <a:headEnd type="oval" w="med" len="med"/>
              <a:tailEnd/>
            </a:ln>
            <a:effectLst/>
          </p:spPr>
          <p:txBody>
            <a:bodyPr/>
            <a:lstStyle/>
            <a:p>
              <a:endParaRPr lang="en-CA"/>
            </a:p>
          </p:txBody>
        </p:sp>
        <p:sp>
          <p:nvSpPr>
            <p:cNvPr id="96471" name="Line 215"/>
            <p:cNvSpPr>
              <a:spLocks noChangeShapeType="1"/>
            </p:cNvSpPr>
            <p:nvPr/>
          </p:nvSpPr>
          <p:spPr bwMode="auto">
            <a:xfrm flipV="1">
              <a:off x="1163" y="3263"/>
              <a:ext cx="0" cy="279"/>
            </a:xfrm>
            <a:prstGeom prst="line">
              <a:avLst/>
            </a:prstGeom>
            <a:noFill/>
            <a:ln w="28575">
              <a:solidFill>
                <a:srgbClr val="FF9900"/>
              </a:solidFill>
              <a:round/>
              <a:headEnd/>
              <a:tailEnd type="oval" w="med" len="med"/>
            </a:ln>
            <a:effectLst/>
          </p:spPr>
          <p:txBody>
            <a:bodyPr/>
            <a:lstStyle/>
            <a:p>
              <a:endParaRPr lang="en-CA"/>
            </a:p>
          </p:txBody>
        </p:sp>
        <p:sp>
          <p:nvSpPr>
            <p:cNvPr id="96472" name="Line 216"/>
            <p:cNvSpPr>
              <a:spLocks noChangeShapeType="1"/>
            </p:cNvSpPr>
            <p:nvPr/>
          </p:nvSpPr>
          <p:spPr bwMode="auto">
            <a:xfrm flipV="1">
              <a:off x="893" y="3265"/>
              <a:ext cx="541" cy="0"/>
            </a:xfrm>
            <a:prstGeom prst="line">
              <a:avLst/>
            </a:prstGeom>
            <a:noFill/>
            <a:ln w="28575">
              <a:solidFill>
                <a:srgbClr val="FF9900"/>
              </a:solidFill>
              <a:round/>
              <a:headEnd/>
              <a:tailEnd type="triangle" w="med" len="med"/>
            </a:ln>
            <a:effectLst/>
          </p:spPr>
          <p:txBody>
            <a:bodyPr/>
            <a:lstStyle/>
            <a:p>
              <a:endParaRPr lang="en-CA"/>
            </a:p>
          </p:txBody>
        </p:sp>
        <p:sp>
          <p:nvSpPr>
            <p:cNvPr id="96473" name="Text Box 217"/>
            <p:cNvSpPr txBox="1">
              <a:spLocks noChangeArrowheads="1"/>
            </p:cNvSpPr>
            <p:nvPr/>
          </p:nvSpPr>
          <p:spPr bwMode="auto">
            <a:xfrm>
              <a:off x="2664" y="3428"/>
              <a:ext cx="1848" cy="202"/>
            </a:xfrm>
            <a:prstGeom prst="rect">
              <a:avLst/>
            </a:prstGeom>
            <a:noFill/>
            <a:ln w="9525">
              <a:noFill/>
              <a:miter lim="800000"/>
              <a:headEnd/>
              <a:tailEnd/>
            </a:ln>
            <a:effectLst/>
          </p:spPr>
          <p:txBody>
            <a:bodyPr>
              <a:spAutoFit/>
            </a:bodyPr>
            <a:lstStyle/>
            <a:p>
              <a:pPr>
                <a:lnSpc>
                  <a:spcPct val="75000"/>
                </a:lnSpc>
              </a:pPr>
              <a:r>
                <a:rPr lang="en-US" sz="2000" b="0">
                  <a:solidFill>
                    <a:srgbClr val="003300"/>
                  </a:solidFill>
                </a:rPr>
                <a:t>In years to come . . . </a:t>
              </a:r>
            </a:p>
          </p:txBody>
        </p:sp>
        <p:sp>
          <p:nvSpPr>
            <p:cNvPr id="96474" name="Rectangle 218"/>
            <p:cNvSpPr>
              <a:spLocks noChangeArrowheads="1"/>
            </p:cNvSpPr>
            <p:nvPr/>
          </p:nvSpPr>
          <p:spPr bwMode="auto">
            <a:xfrm>
              <a:off x="323" y="1581"/>
              <a:ext cx="4189" cy="604"/>
            </a:xfrm>
            <a:prstGeom prst="rect">
              <a:avLst/>
            </a:prstGeom>
            <a:solidFill>
              <a:srgbClr val="FFFF99"/>
            </a:solidFill>
            <a:ln w="9525">
              <a:solidFill>
                <a:schemeClr val="tx1"/>
              </a:solidFill>
              <a:miter lim="800000"/>
              <a:headEnd/>
              <a:tailEnd/>
            </a:ln>
            <a:effectLst/>
          </p:spPr>
          <p:txBody>
            <a:bodyPr wrap="none" anchor="ctr"/>
            <a:lstStyle/>
            <a:p>
              <a:endParaRPr lang="en-CA"/>
            </a:p>
          </p:txBody>
        </p:sp>
        <p:sp>
          <p:nvSpPr>
            <p:cNvPr id="96475" name="Text Box 219"/>
            <p:cNvSpPr txBox="1">
              <a:spLocks noChangeArrowheads="1"/>
            </p:cNvSpPr>
            <p:nvPr/>
          </p:nvSpPr>
          <p:spPr bwMode="auto">
            <a:xfrm>
              <a:off x="936" y="1655"/>
              <a:ext cx="474" cy="202"/>
            </a:xfrm>
            <a:prstGeom prst="rect">
              <a:avLst/>
            </a:prstGeom>
            <a:noFill/>
            <a:ln w="9525">
              <a:noFill/>
              <a:miter lim="800000"/>
              <a:headEnd/>
              <a:tailEnd/>
            </a:ln>
            <a:effectLst/>
          </p:spPr>
          <p:txBody>
            <a:bodyPr>
              <a:spAutoFit/>
            </a:bodyPr>
            <a:lstStyle/>
            <a:p>
              <a:pPr>
                <a:lnSpc>
                  <a:spcPct val="75000"/>
                </a:lnSpc>
              </a:pPr>
              <a:r>
                <a:rPr lang="en-US" sz="2000" b="0">
                  <a:solidFill>
                    <a:srgbClr val="003300"/>
                  </a:solidFill>
                </a:rPr>
                <a:t>First</a:t>
              </a:r>
            </a:p>
          </p:txBody>
        </p:sp>
        <p:sp>
          <p:nvSpPr>
            <p:cNvPr id="96476" name="Text Box 220"/>
            <p:cNvSpPr txBox="1">
              <a:spLocks noChangeArrowheads="1"/>
            </p:cNvSpPr>
            <p:nvPr/>
          </p:nvSpPr>
          <p:spPr bwMode="auto">
            <a:xfrm>
              <a:off x="2103" y="1649"/>
              <a:ext cx="541" cy="202"/>
            </a:xfrm>
            <a:prstGeom prst="rect">
              <a:avLst/>
            </a:prstGeom>
            <a:noFill/>
            <a:ln w="9525">
              <a:noFill/>
              <a:miter lim="800000"/>
              <a:headEnd/>
              <a:tailEnd/>
            </a:ln>
            <a:effectLst/>
          </p:spPr>
          <p:txBody>
            <a:bodyPr>
              <a:spAutoFit/>
            </a:bodyPr>
            <a:lstStyle/>
            <a:p>
              <a:pPr>
                <a:lnSpc>
                  <a:spcPct val="75000"/>
                </a:lnSpc>
              </a:pPr>
              <a:r>
                <a:rPr lang="en-US" sz="2000" b="0">
                  <a:solidFill>
                    <a:srgbClr val="003300"/>
                  </a:solidFill>
                </a:rPr>
                <a:t>Next</a:t>
              </a:r>
            </a:p>
          </p:txBody>
        </p:sp>
        <p:sp>
          <p:nvSpPr>
            <p:cNvPr id="96477" name="Text Box 221"/>
            <p:cNvSpPr txBox="1">
              <a:spLocks noChangeArrowheads="1"/>
            </p:cNvSpPr>
            <p:nvPr/>
          </p:nvSpPr>
          <p:spPr bwMode="auto">
            <a:xfrm>
              <a:off x="3384" y="1655"/>
              <a:ext cx="474" cy="202"/>
            </a:xfrm>
            <a:prstGeom prst="rect">
              <a:avLst/>
            </a:prstGeom>
            <a:noFill/>
            <a:ln w="9525">
              <a:noFill/>
              <a:miter lim="800000"/>
              <a:headEnd/>
              <a:tailEnd/>
            </a:ln>
            <a:effectLst/>
          </p:spPr>
          <p:txBody>
            <a:bodyPr>
              <a:spAutoFit/>
            </a:bodyPr>
            <a:lstStyle/>
            <a:p>
              <a:pPr>
                <a:lnSpc>
                  <a:spcPct val="75000"/>
                </a:lnSpc>
              </a:pPr>
              <a:r>
                <a:rPr lang="en-US" sz="2000" b="0">
                  <a:solidFill>
                    <a:srgbClr val="003300"/>
                  </a:solidFill>
                </a:rPr>
                <a:t>Last</a:t>
              </a:r>
            </a:p>
          </p:txBody>
        </p:sp>
        <p:sp>
          <p:nvSpPr>
            <p:cNvPr id="96478" name="Line 222"/>
            <p:cNvSpPr>
              <a:spLocks noChangeShapeType="1"/>
            </p:cNvSpPr>
            <p:nvPr/>
          </p:nvSpPr>
          <p:spPr bwMode="auto">
            <a:xfrm flipV="1">
              <a:off x="2718" y="1756"/>
              <a:ext cx="541" cy="0"/>
            </a:xfrm>
            <a:prstGeom prst="line">
              <a:avLst/>
            </a:prstGeom>
            <a:noFill/>
            <a:ln w="28575">
              <a:solidFill>
                <a:srgbClr val="FF9900"/>
              </a:solidFill>
              <a:round/>
              <a:headEnd/>
              <a:tailEnd type="triangle" w="med" len="med"/>
            </a:ln>
            <a:effectLst/>
          </p:spPr>
          <p:txBody>
            <a:bodyPr/>
            <a:lstStyle/>
            <a:p>
              <a:endParaRPr lang="en-CA"/>
            </a:p>
          </p:txBody>
        </p:sp>
        <p:sp>
          <p:nvSpPr>
            <p:cNvPr id="96479" name="Line 223"/>
            <p:cNvSpPr>
              <a:spLocks noChangeShapeType="1"/>
            </p:cNvSpPr>
            <p:nvPr/>
          </p:nvSpPr>
          <p:spPr bwMode="auto">
            <a:xfrm flipV="1">
              <a:off x="1507" y="2034"/>
              <a:ext cx="259" cy="0"/>
            </a:xfrm>
            <a:prstGeom prst="line">
              <a:avLst/>
            </a:prstGeom>
            <a:noFill/>
            <a:ln w="28575">
              <a:solidFill>
                <a:srgbClr val="FF9900"/>
              </a:solidFill>
              <a:round/>
              <a:headEnd/>
              <a:tailEnd type="oval" w="med" len="med"/>
            </a:ln>
            <a:effectLst/>
          </p:spPr>
          <p:txBody>
            <a:bodyPr/>
            <a:lstStyle/>
            <a:p>
              <a:endParaRPr lang="en-CA"/>
            </a:p>
          </p:txBody>
        </p:sp>
        <p:sp>
          <p:nvSpPr>
            <p:cNvPr id="96480" name="Line 224"/>
            <p:cNvSpPr>
              <a:spLocks noChangeShapeType="1"/>
            </p:cNvSpPr>
            <p:nvPr/>
          </p:nvSpPr>
          <p:spPr bwMode="auto">
            <a:xfrm flipV="1">
              <a:off x="1764" y="1754"/>
              <a:ext cx="0" cy="279"/>
            </a:xfrm>
            <a:prstGeom prst="line">
              <a:avLst/>
            </a:prstGeom>
            <a:noFill/>
            <a:ln w="28575">
              <a:solidFill>
                <a:srgbClr val="FF9900"/>
              </a:solidFill>
              <a:round/>
              <a:headEnd/>
              <a:tailEnd type="oval" w="med" len="med"/>
            </a:ln>
            <a:effectLst/>
          </p:spPr>
          <p:txBody>
            <a:bodyPr/>
            <a:lstStyle/>
            <a:p>
              <a:endParaRPr lang="en-CA"/>
            </a:p>
          </p:txBody>
        </p:sp>
        <p:sp>
          <p:nvSpPr>
            <p:cNvPr id="96481" name="Line 225"/>
            <p:cNvSpPr>
              <a:spLocks noChangeShapeType="1"/>
            </p:cNvSpPr>
            <p:nvPr/>
          </p:nvSpPr>
          <p:spPr bwMode="auto">
            <a:xfrm flipV="1">
              <a:off x="1494" y="1756"/>
              <a:ext cx="541" cy="0"/>
            </a:xfrm>
            <a:prstGeom prst="line">
              <a:avLst/>
            </a:prstGeom>
            <a:noFill/>
            <a:ln w="28575">
              <a:solidFill>
                <a:srgbClr val="FF9900"/>
              </a:solidFill>
              <a:round/>
              <a:headEnd/>
              <a:tailEnd type="triangle" w="med" len="med"/>
            </a:ln>
            <a:effectLst/>
          </p:spPr>
          <p:txBody>
            <a:bodyPr/>
            <a:lstStyle/>
            <a:p>
              <a:endParaRPr lang="en-CA"/>
            </a:p>
          </p:txBody>
        </p:sp>
        <p:sp>
          <p:nvSpPr>
            <p:cNvPr id="96482" name="Text Box 226"/>
            <p:cNvSpPr txBox="1">
              <a:spLocks noChangeArrowheads="1"/>
            </p:cNvSpPr>
            <p:nvPr/>
          </p:nvSpPr>
          <p:spPr bwMode="auto">
            <a:xfrm>
              <a:off x="302" y="1905"/>
              <a:ext cx="1269" cy="202"/>
            </a:xfrm>
            <a:prstGeom prst="rect">
              <a:avLst/>
            </a:prstGeom>
            <a:noFill/>
            <a:ln w="9525">
              <a:noFill/>
              <a:miter lim="800000"/>
              <a:headEnd/>
              <a:tailEnd/>
            </a:ln>
            <a:effectLst/>
          </p:spPr>
          <p:txBody>
            <a:bodyPr>
              <a:spAutoFit/>
            </a:bodyPr>
            <a:lstStyle/>
            <a:p>
              <a:pPr>
                <a:lnSpc>
                  <a:spcPct val="75000"/>
                </a:lnSpc>
              </a:pPr>
              <a:r>
                <a:rPr lang="en-US" sz="2000" b="0">
                  <a:solidFill>
                    <a:srgbClr val="003300"/>
                  </a:solidFill>
                </a:rPr>
                <a:t>Years ago . . .</a:t>
              </a:r>
            </a:p>
          </p:txBody>
        </p:sp>
        <p:grpSp>
          <p:nvGrpSpPr>
            <p:cNvPr id="96483" name="Group 227"/>
            <p:cNvGrpSpPr>
              <a:grpSpLocks/>
            </p:cNvGrpSpPr>
            <p:nvPr/>
          </p:nvGrpSpPr>
          <p:grpSpPr bwMode="auto">
            <a:xfrm>
              <a:off x="326" y="2340"/>
              <a:ext cx="4189" cy="604"/>
              <a:chOff x="328" y="2979"/>
              <a:chExt cx="4189" cy="604"/>
            </a:xfrm>
          </p:grpSpPr>
          <p:sp>
            <p:nvSpPr>
              <p:cNvPr id="96484" name="Rectangle 228"/>
              <p:cNvSpPr>
                <a:spLocks noChangeArrowheads="1"/>
              </p:cNvSpPr>
              <p:nvPr/>
            </p:nvSpPr>
            <p:spPr bwMode="auto">
              <a:xfrm>
                <a:off x="328" y="2979"/>
                <a:ext cx="4189" cy="604"/>
              </a:xfrm>
              <a:prstGeom prst="rect">
                <a:avLst/>
              </a:prstGeom>
              <a:solidFill>
                <a:srgbClr val="FFFF99"/>
              </a:solidFill>
              <a:ln w="9525">
                <a:solidFill>
                  <a:schemeClr val="tx1"/>
                </a:solidFill>
                <a:miter lim="800000"/>
                <a:headEnd/>
                <a:tailEnd/>
              </a:ln>
              <a:effectLst/>
            </p:spPr>
            <p:txBody>
              <a:bodyPr wrap="none" anchor="ctr"/>
              <a:lstStyle/>
              <a:p>
                <a:endParaRPr lang="en-CA"/>
              </a:p>
            </p:txBody>
          </p:sp>
          <p:sp>
            <p:nvSpPr>
              <p:cNvPr id="96485" name="Text Box 229"/>
              <p:cNvSpPr txBox="1">
                <a:spLocks noChangeArrowheads="1"/>
              </p:cNvSpPr>
              <p:nvPr/>
            </p:nvSpPr>
            <p:spPr bwMode="auto">
              <a:xfrm>
                <a:off x="332" y="3174"/>
                <a:ext cx="474" cy="202"/>
              </a:xfrm>
              <a:prstGeom prst="rect">
                <a:avLst/>
              </a:prstGeom>
              <a:solidFill>
                <a:srgbClr val="FFFF99"/>
              </a:solidFill>
              <a:ln w="9525">
                <a:noFill/>
                <a:miter lim="800000"/>
                <a:headEnd/>
                <a:tailEnd/>
              </a:ln>
              <a:effectLst/>
            </p:spPr>
            <p:txBody>
              <a:bodyPr>
                <a:spAutoFit/>
              </a:bodyPr>
              <a:lstStyle/>
              <a:p>
                <a:pPr>
                  <a:lnSpc>
                    <a:spcPct val="75000"/>
                  </a:lnSpc>
                </a:pPr>
                <a:r>
                  <a:rPr lang="en-US" sz="2000" b="0">
                    <a:solidFill>
                      <a:srgbClr val="003300"/>
                    </a:solidFill>
                  </a:rPr>
                  <a:t>First</a:t>
                </a:r>
              </a:p>
            </p:txBody>
          </p:sp>
          <p:sp>
            <p:nvSpPr>
              <p:cNvPr id="96486" name="Text Box 230"/>
              <p:cNvSpPr txBox="1">
                <a:spLocks noChangeArrowheads="1"/>
              </p:cNvSpPr>
              <p:nvPr/>
            </p:nvSpPr>
            <p:spPr bwMode="auto">
              <a:xfrm>
                <a:off x="1675" y="3174"/>
                <a:ext cx="517" cy="202"/>
              </a:xfrm>
              <a:prstGeom prst="rect">
                <a:avLst/>
              </a:prstGeom>
              <a:solidFill>
                <a:srgbClr val="FFFF99"/>
              </a:solidFill>
              <a:ln w="9525">
                <a:noFill/>
                <a:miter lim="800000"/>
                <a:headEnd/>
                <a:tailEnd/>
              </a:ln>
              <a:effectLst/>
            </p:spPr>
            <p:txBody>
              <a:bodyPr>
                <a:spAutoFit/>
              </a:bodyPr>
              <a:lstStyle/>
              <a:p>
                <a:pPr>
                  <a:lnSpc>
                    <a:spcPct val="75000"/>
                  </a:lnSpc>
                </a:pPr>
                <a:r>
                  <a:rPr lang="en-US" sz="2000" b="0">
                    <a:solidFill>
                      <a:srgbClr val="003300"/>
                    </a:solidFill>
                  </a:rPr>
                  <a:t>Next</a:t>
                </a:r>
              </a:p>
            </p:txBody>
          </p:sp>
          <p:sp>
            <p:nvSpPr>
              <p:cNvPr id="96487" name="Text Box 231"/>
              <p:cNvSpPr txBox="1">
                <a:spLocks noChangeArrowheads="1"/>
              </p:cNvSpPr>
              <p:nvPr/>
            </p:nvSpPr>
            <p:spPr bwMode="auto">
              <a:xfrm>
                <a:off x="3178" y="3174"/>
                <a:ext cx="474" cy="202"/>
              </a:xfrm>
              <a:prstGeom prst="rect">
                <a:avLst/>
              </a:prstGeom>
              <a:solidFill>
                <a:srgbClr val="FFFF99"/>
              </a:solidFill>
              <a:ln w="9525">
                <a:noFill/>
                <a:miter lim="800000"/>
                <a:headEnd/>
                <a:tailEnd/>
              </a:ln>
              <a:effectLst/>
            </p:spPr>
            <p:txBody>
              <a:bodyPr>
                <a:spAutoFit/>
              </a:bodyPr>
              <a:lstStyle/>
              <a:p>
                <a:pPr>
                  <a:lnSpc>
                    <a:spcPct val="75000"/>
                  </a:lnSpc>
                </a:pPr>
                <a:r>
                  <a:rPr lang="en-US" sz="2000" b="0">
                    <a:solidFill>
                      <a:srgbClr val="003300"/>
                    </a:solidFill>
                  </a:rPr>
                  <a:t>Last</a:t>
                </a:r>
              </a:p>
            </p:txBody>
          </p:sp>
          <p:sp>
            <p:nvSpPr>
              <p:cNvPr id="96488" name="Line 232"/>
              <p:cNvSpPr>
                <a:spLocks noChangeShapeType="1"/>
              </p:cNvSpPr>
              <p:nvPr/>
            </p:nvSpPr>
            <p:spPr bwMode="auto">
              <a:xfrm flipV="1">
                <a:off x="860" y="3264"/>
                <a:ext cx="714" cy="6"/>
              </a:xfrm>
              <a:prstGeom prst="line">
                <a:avLst/>
              </a:prstGeom>
              <a:noFill/>
              <a:ln w="28575">
                <a:solidFill>
                  <a:srgbClr val="FF9900"/>
                </a:solidFill>
                <a:round/>
                <a:headEnd/>
                <a:tailEnd type="triangle" w="med" len="med"/>
              </a:ln>
              <a:effectLst/>
            </p:spPr>
            <p:txBody>
              <a:bodyPr/>
              <a:lstStyle/>
              <a:p>
                <a:endParaRPr lang="en-CA"/>
              </a:p>
            </p:txBody>
          </p:sp>
          <p:sp>
            <p:nvSpPr>
              <p:cNvPr id="96489" name="Line 233"/>
              <p:cNvSpPr>
                <a:spLocks noChangeShapeType="1"/>
              </p:cNvSpPr>
              <p:nvPr/>
            </p:nvSpPr>
            <p:spPr bwMode="auto">
              <a:xfrm flipV="1">
                <a:off x="2276" y="3263"/>
                <a:ext cx="714" cy="6"/>
              </a:xfrm>
              <a:prstGeom prst="line">
                <a:avLst/>
              </a:prstGeom>
              <a:noFill/>
              <a:ln w="28575">
                <a:solidFill>
                  <a:srgbClr val="FF9900"/>
                </a:solidFill>
                <a:round/>
                <a:headEnd/>
                <a:tailEnd type="triangle" w="med" len="med"/>
              </a:ln>
              <a:effectLst/>
            </p:spPr>
            <p:txBody>
              <a:bodyPr/>
              <a:lstStyle/>
              <a:p>
                <a:endParaRPr lang="en-CA"/>
              </a:p>
            </p:txBody>
          </p:sp>
        </p:grpSp>
      </p:grpSp>
      <p:sp>
        <p:nvSpPr>
          <p:cNvPr id="96416" name="Rectangle 160"/>
          <p:cNvSpPr>
            <a:spLocks noGrp="1" noChangeArrowheads="1"/>
          </p:cNvSpPr>
          <p:nvPr>
            <p:ph type="title"/>
          </p:nvPr>
        </p:nvSpPr>
        <p:spPr>
          <a:noFill/>
          <a:ln/>
        </p:spPr>
        <p:txBody>
          <a:bodyPr/>
          <a:lstStyle/>
          <a:p>
            <a:r>
              <a:rPr lang="en-US"/>
              <a:t>Timing of Events</a:t>
            </a:r>
          </a:p>
        </p:txBody>
      </p:sp>
      <p:sp>
        <p:nvSpPr>
          <p:cNvPr id="96417" name="Text Box 161"/>
          <p:cNvSpPr txBox="1">
            <a:spLocks noChangeArrowheads="1"/>
          </p:cNvSpPr>
          <p:nvPr/>
        </p:nvSpPr>
        <p:spPr bwMode="auto">
          <a:xfrm>
            <a:off x="533400" y="1370013"/>
            <a:ext cx="8077200" cy="895350"/>
          </a:xfrm>
          <a:prstGeom prst="rect">
            <a:avLst/>
          </a:prstGeom>
          <a:noFill/>
          <a:ln w="9525">
            <a:noFill/>
            <a:miter lim="800000"/>
            <a:headEnd/>
            <a:tailEnd/>
          </a:ln>
          <a:effectLst/>
        </p:spPr>
        <p:txBody>
          <a:bodyPr>
            <a:spAutoFit/>
          </a:bodyPr>
          <a:lstStyle/>
          <a:p>
            <a:pPr>
              <a:lnSpc>
                <a:spcPct val="110000"/>
              </a:lnSpc>
              <a:spcBef>
                <a:spcPct val="50000"/>
              </a:spcBef>
              <a:tabLst>
                <a:tab pos="457200" algn="l"/>
              </a:tabLst>
            </a:pPr>
            <a:r>
              <a:rPr lang="en-US" sz="2400" b="0">
                <a:solidFill>
                  <a:srgbClr val="FFFF99"/>
                </a:solidFill>
              </a:rPr>
              <a:t>                      Identify which graphic represents chronological order, flashback, and flash-forward.</a:t>
            </a:r>
          </a:p>
        </p:txBody>
      </p:sp>
      <p:sp>
        <p:nvSpPr>
          <p:cNvPr id="96435" name="AutoShape 179"/>
          <p:cNvSpPr>
            <a:spLocks noChangeArrowheads="1"/>
          </p:cNvSpPr>
          <p:nvPr/>
        </p:nvSpPr>
        <p:spPr bwMode="auto">
          <a:xfrm>
            <a:off x="533400" y="1333500"/>
            <a:ext cx="2286000" cy="508000"/>
          </a:xfrm>
          <a:prstGeom prst="roundRect">
            <a:avLst>
              <a:gd name="adj" fmla="val 16667"/>
            </a:avLst>
          </a:prstGeom>
          <a:solidFill>
            <a:srgbClr val="336633"/>
          </a:solidFill>
          <a:ln w="9525">
            <a:noFill/>
            <a:round/>
            <a:headEnd/>
            <a:tailEnd/>
          </a:ln>
          <a:effectLst/>
        </p:spPr>
        <p:txBody>
          <a:bodyPr wrap="none" anchor="ctr"/>
          <a:lstStyle/>
          <a:p>
            <a:endParaRPr lang="en-CA"/>
          </a:p>
        </p:txBody>
      </p:sp>
      <p:sp>
        <p:nvSpPr>
          <p:cNvPr id="96436" name="Text Box 180"/>
          <p:cNvSpPr txBox="1">
            <a:spLocks noChangeArrowheads="1"/>
          </p:cNvSpPr>
          <p:nvPr/>
        </p:nvSpPr>
        <p:spPr bwMode="auto">
          <a:xfrm>
            <a:off x="528638" y="1360488"/>
            <a:ext cx="2514600" cy="457200"/>
          </a:xfrm>
          <a:prstGeom prst="rect">
            <a:avLst/>
          </a:prstGeom>
          <a:noFill/>
          <a:ln w="9525">
            <a:noFill/>
            <a:miter lim="800000"/>
            <a:headEnd/>
            <a:tailEnd/>
          </a:ln>
          <a:effectLst/>
        </p:spPr>
        <p:txBody>
          <a:bodyPr>
            <a:spAutoFit/>
          </a:bodyPr>
          <a:lstStyle/>
          <a:p>
            <a:pPr>
              <a:spcBef>
                <a:spcPct val="50000"/>
              </a:spcBef>
            </a:pPr>
            <a:r>
              <a:rPr lang="en-US" sz="2400">
                <a:solidFill>
                  <a:srgbClr val="FFFF99"/>
                </a:solidFill>
              </a:rPr>
              <a:t>Quick Check</a:t>
            </a:r>
            <a:endParaRPr lang="en-US" sz="2400" b="0">
              <a:solidFill>
                <a:srgbClr val="FFFF99"/>
              </a:solidFill>
            </a:endParaRPr>
          </a:p>
        </p:txBody>
      </p:sp>
      <p:sp>
        <p:nvSpPr>
          <p:cNvPr id="96269" name="Text Box 13"/>
          <p:cNvSpPr txBox="1">
            <a:spLocks noChangeArrowheads="1"/>
          </p:cNvSpPr>
          <p:nvPr/>
        </p:nvSpPr>
        <p:spPr bwMode="auto">
          <a:xfrm>
            <a:off x="6384925" y="4806950"/>
            <a:ext cx="1820863" cy="366713"/>
          </a:xfrm>
          <a:prstGeom prst="rect">
            <a:avLst/>
          </a:prstGeom>
          <a:solidFill>
            <a:srgbClr val="663300"/>
          </a:solidFill>
          <a:ln w="9525">
            <a:noFill/>
            <a:miter lim="800000"/>
            <a:headEnd/>
            <a:tailEnd/>
          </a:ln>
          <a:effectLst/>
        </p:spPr>
        <p:txBody>
          <a:bodyPr>
            <a:spAutoFit/>
          </a:bodyPr>
          <a:lstStyle/>
          <a:p>
            <a:pPr>
              <a:spcBef>
                <a:spcPct val="50000"/>
              </a:spcBef>
            </a:pPr>
            <a:r>
              <a:rPr lang="en-US" b="0">
                <a:solidFill>
                  <a:srgbClr val="FFFF99"/>
                </a:solidFill>
              </a:rPr>
              <a:t>Flash-forward</a:t>
            </a:r>
          </a:p>
        </p:txBody>
      </p:sp>
      <p:sp>
        <p:nvSpPr>
          <p:cNvPr id="96270" name="Text Box 14"/>
          <p:cNvSpPr txBox="1">
            <a:spLocks noChangeArrowheads="1"/>
          </p:cNvSpPr>
          <p:nvPr/>
        </p:nvSpPr>
        <p:spPr bwMode="auto">
          <a:xfrm>
            <a:off x="6389688" y="2427288"/>
            <a:ext cx="1808162" cy="366712"/>
          </a:xfrm>
          <a:prstGeom prst="rect">
            <a:avLst/>
          </a:prstGeom>
          <a:solidFill>
            <a:srgbClr val="663300"/>
          </a:solidFill>
          <a:ln w="9525">
            <a:noFill/>
            <a:miter lim="800000"/>
            <a:headEnd/>
            <a:tailEnd/>
          </a:ln>
          <a:effectLst/>
        </p:spPr>
        <p:txBody>
          <a:bodyPr>
            <a:spAutoFit/>
          </a:bodyPr>
          <a:lstStyle/>
          <a:p>
            <a:pPr>
              <a:spcBef>
                <a:spcPct val="50000"/>
              </a:spcBef>
            </a:pPr>
            <a:r>
              <a:rPr lang="en-US" b="0">
                <a:solidFill>
                  <a:srgbClr val="FFFF99"/>
                </a:solidFill>
              </a:rPr>
              <a:t>Flashback</a:t>
            </a:r>
          </a:p>
        </p:txBody>
      </p:sp>
      <p:pic>
        <p:nvPicPr>
          <p:cNvPr id="96461" name="Picture 205">
            <a:hlinkClick r:id="rId3" action="ppaction://hlinksldjump"/>
          </p:cNvPr>
          <p:cNvPicPr>
            <a:picLocks noChangeAspect="1" noChangeArrowheads="1"/>
          </p:cNvPicPr>
          <p:nvPr/>
        </p:nvPicPr>
        <p:blipFill>
          <a:blip r:embed="rId4"/>
          <a:srcRect/>
          <a:stretch>
            <a:fillRect/>
          </a:stretch>
        </p:blipFill>
        <p:spPr bwMode="auto">
          <a:xfrm>
            <a:off x="7813675" y="5526088"/>
            <a:ext cx="796925" cy="420687"/>
          </a:xfrm>
          <a:prstGeom prst="rect">
            <a:avLst/>
          </a:prstGeom>
          <a:noFill/>
        </p:spPr>
      </p:pic>
      <p:sp>
        <p:nvSpPr>
          <p:cNvPr id="96462" name="Text Box 206"/>
          <p:cNvSpPr txBox="1">
            <a:spLocks noChangeArrowheads="1"/>
          </p:cNvSpPr>
          <p:nvPr/>
        </p:nvSpPr>
        <p:spPr bwMode="auto">
          <a:xfrm>
            <a:off x="6375400" y="3675063"/>
            <a:ext cx="1819275" cy="641350"/>
          </a:xfrm>
          <a:prstGeom prst="rect">
            <a:avLst/>
          </a:prstGeom>
          <a:solidFill>
            <a:srgbClr val="663300"/>
          </a:solidFill>
          <a:ln w="9525">
            <a:noFill/>
            <a:miter lim="800000"/>
            <a:headEnd/>
            <a:tailEnd/>
          </a:ln>
          <a:effectLst/>
        </p:spPr>
        <p:txBody>
          <a:bodyPr>
            <a:spAutoFit/>
          </a:bodyPr>
          <a:lstStyle/>
          <a:p>
            <a:pPr>
              <a:spcBef>
                <a:spcPct val="50000"/>
              </a:spcBef>
            </a:pPr>
            <a:r>
              <a:rPr lang="en-US" b="0">
                <a:solidFill>
                  <a:srgbClr val="FFFF99"/>
                </a:solidFill>
              </a:rPr>
              <a:t>Chronological order</a:t>
            </a:r>
          </a:p>
        </p:txBody>
      </p:sp>
      <p:sp>
        <p:nvSpPr>
          <p:cNvPr id="96463" name="AutoShape 207">
            <a:hlinkClick r:id="" action="ppaction://noaction" highlightClick="1"/>
          </p:cNvPr>
          <p:cNvSpPr>
            <a:spLocks noChangeArrowheads="1"/>
          </p:cNvSpPr>
          <p:nvPr/>
        </p:nvSpPr>
        <p:spPr bwMode="auto">
          <a:xfrm>
            <a:off x="5768975" y="6011863"/>
            <a:ext cx="2547938" cy="846137"/>
          </a:xfrm>
          <a:prstGeom prst="actionButtonBlank">
            <a:avLst/>
          </a:prstGeom>
          <a:noFill/>
          <a:ln w="9525">
            <a:noFill/>
            <a:miter lim="800000"/>
            <a:headEnd/>
            <a:tailEnd/>
          </a:ln>
          <a:effectLst/>
        </p:spPr>
        <p:txBody>
          <a:bodyPr wrap="none" anchor="ctr"/>
          <a:lstStyle/>
          <a:p>
            <a:endParaRPr lang="en-CA"/>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6" name="Text Box 8"/>
          <p:cNvSpPr txBox="1">
            <a:spLocks noChangeArrowheads="1"/>
          </p:cNvSpPr>
          <p:nvPr/>
        </p:nvSpPr>
        <p:spPr bwMode="auto">
          <a:xfrm>
            <a:off x="528638" y="1370013"/>
            <a:ext cx="8081962" cy="822325"/>
          </a:xfrm>
          <a:prstGeom prst="rect">
            <a:avLst/>
          </a:prstGeom>
          <a:noFill/>
          <a:ln w="9525" algn="ctr">
            <a:noFill/>
            <a:miter lim="800000"/>
            <a:headEnd/>
            <a:tailEnd/>
          </a:ln>
          <a:effectLst/>
        </p:spPr>
        <p:txBody>
          <a:bodyPr>
            <a:spAutoFit/>
          </a:bodyPr>
          <a:lstStyle/>
          <a:p>
            <a:pPr>
              <a:spcBef>
                <a:spcPct val="50000"/>
              </a:spcBef>
            </a:pPr>
            <a:r>
              <a:rPr lang="en-US" sz="2400" b="0">
                <a:solidFill>
                  <a:srgbClr val="FFFF99"/>
                </a:solidFill>
              </a:rPr>
              <a:t>A writer may slow the pace of events to create </a:t>
            </a:r>
            <a:r>
              <a:rPr lang="en-US" sz="2400">
                <a:solidFill>
                  <a:srgbClr val="FFFF99"/>
                </a:solidFill>
              </a:rPr>
              <a:t>suspense</a:t>
            </a:r>
            <a:r>
              <a:rPr lang="en-US" sz="2400" b="0">
                <a:solidFill>
                  <a:srgbClr val="FFFF99"/>
                </a:solidFill>
              </a:rPr>
              <a:t> or dramatize a moment.</a:t>
            </a:r>
          </a:p>
        </p:txBody>
      </p:sp>
      <p:pic>
        <p:nvPicPr>
          <p:cNvPr id="17433" name="Picture 25"/>
          <p:cNvPicPr>
            <a:picLocks noChangeAspect="1" noChangeArrowheads="1"/>
          </p:cNvPicPr>
          <p:nvPr/>
        </p:nvPicPr>
        <p:blipFill>
          <a:blip r:embed="rId3"/>
          <a:srcRect/>
          <a:stretch>
            <a:fillRect/>
          </a:stretch>
        </p:blipFill>
        <p:spPr bwMode="auto">
          <a:xfrm>
            <a:off x="6251575" y="1984375"/>
            <a:ext cx="133350" cy="88900"/>
          </a:xfrm>
          <a:prstGeom prst="rect">
            <a:avLst/>
          </a:prstGeom>
          <a:noFill/>
        </p:spPr>
      </p:pic>
      <p:sp>
        <p:nvSpPr>
          <p:cNvPr id="17439" name="Text Box 31"/>
          <p:cNvSpPr txBox="1">
            <a:spLocks noChangeArrowheads="1"/>
          </p:cNvSpPr>
          <p:nvPr/>
        </p:nvSpPr>
        <p:spPr bwMode="auto">
          <a:xfrm>
            <a:off x="523875" y="3913188"/>
            <a:ext cx="7793038" cy="1617662"/>
          </a:xfrm>
          <a:prstGeom prst="rect">
            <a:avLst/>
          </a:prstGeom>
          <a:solidFill>
            <a:srgbClr val="FFFF99"/>
          </a:solidFill>
          <a:ln w="9525">
            <a:noFill/>
            <a:miter lim="800000"/>
            <a:headEnd/>
            <a:tailEnd/>
          </a:ln>
          <a:effectLst/>
        </p:spPr>
        <p:txBody>
          <a:bodyPr>
            <a:spAutoFit/>
          </a:bodyPr>
          <a:lstStyle/>
          <a:p>
            <a:r>
              <a:rPr lang="en-US" sz="2000" b="0">
                <a:solidFill>
                  <a:srgbClr val="003300"/>
                </a:solidFill>
              </a:rPr>
              <a:t>“There was no suggestion of form in the utter blackness; only could be seen a pair of eyes gleaming like live coals. Henry indicated with his head a second pair, and a third. A circle of the gleaming eyes had drawn about their camp. </a:t>
            </a:r>
          </a:p>
          <a:p>
            <a:pPr algn="r">
              <a:spcBef>
                <a:spcPct val="25000"/>
              </a:spcBef>
            </a:pPr>
            <a:r>
              <a:rPr lang="en-US" sz="1600" b="0">
                <a:solidFill>
                  <a:srgbClr val="003300"/>
                </a:solidFill>
              </a:rPr>
              <a:t>from “White Fang” by Jack London</a:t>
            </a:r>
          </a:p>
        </p:txBody>
      </p:sp>
      <p:sp>
        <p:nvSpPr>
          <p:cNvPr id="17440" name="Text Box 32"/>
          <p:cNvSpPr txBox="1">
            <a:spLocks noChangeArrowheads="1"/>
          </p:cNvSpPr>
          <p:nvPr/>
        </p:nvSpPr>
        <p:spPr bwMode="auto">
          <a:xfrm>
            <a:off x="523875" y="2732088"/>
            <a:ext cx="7793038" cy="701675"/>
          </a:xfrm>
          <a:prstGeom prst="rect">
            <a:avLst/>
          </a:prstGeom>
          <a:solidFill>
            <a:srgbClr val="FFFF99"/>
          </a:solidFill>
          <a:ln w="9525">
            <a:noFill/>
            <a:miter lim="800000"/>
            <a:headEnd/>
            <a:tailEnd/>
          </a:ln>
          <a:effectLst/>
        </p:spPr>
        <p:txBody>
          <a:bodyPr>
            <a:spAutoFit/>
          </a:bodyPr>
          <a:lstStyle/>
          <a:p>
            <a:r>
              <a:rPr lang="en-US" sz="2000" b="0">
                <a:solidFill>
                  <a:srgbClr val="003300"/>
                </a:solidFill>
              </a:rPr>
              <a:t>Then, they saw a circle of gleaming eyes around their camp.</a:t>
            </a:r>
          </a:p>
        </p:txBody>
      </p:sp>
      <p:sp>
        <p:nvSpPr>
          <p:cNvPr id="17441" name="Text Box 33"/>
          <p:cNvSpPr txBox="1">
            <a:spLocks noChangeArrowheads="1"/>
          </p:cNvSpPr>
          <p:nvPr/>
        </p:nvSpPr>
        <p:spPr bwMode="auto">
          <a:xfrm>
            <a:off x="523875" y="2322513"/>
            <a:ext cx="809625" cy="396875"/>
          </a:xfrm>
          <a:prstGeom prst="rect">
            <a:avLst/>
          </a:prstGeom>
          <a:noFill/>
          <a:ln w="9525">
            <a:noFill/>
            <a:miter lim="800000"/>
            <a:headEnd/>
            <a:tailEnd/>
          </a:ln>
          <a:effectLst/>
        </p:spPr>
        <p:txBody>
          <a:bodyPr>
            <a:spAutoFit/>
          </a:bodyPr>
          <a:lstStyle/>
          <a:p>
            <a:pPr eaLnBrk="0" hangingPunct="0"/>
            <a:r>
              <a:rPr lang="en-US" sz="2000">
                <a:solidFill>
                  <a:srgbClr val="FF9900"/>
                </a:solidFill>
              </a:rPr>
              <a:t>Fast</a:t>
            </a:r>
            <a:endParaRPr lang="en-US" sz="2000" b="0">
              <a:solidFill>
                <a:srgbClr val="FFFF99"/>
              </a:solidFill>
            </a:endParaRPr>
          </a:p>
        </p:txBody>
      </p:sp>
      <p:sp>
        <p:nvSpPr>
          <p:cNvPr id="17442" name="Text Box 34"/>
          <p:cNvSpPr txBox="1">
            <a:spLocks noChangeArrowheads="1"/>
          </p:cNvSpPr>
          <p:nvPr/>
        </p:nvSpPr>
        <p:spPr bwMode="auto">
          <a:xfrm>
            <a:off x="523875" y="3503613"/>
            <a:ext cx="2244725" cy="396875"/>
          </a:xfrm>
          <a:prstGeom prst="rect">
            <a:avLst/>
          </a:prstGeom>
          <a:noFill/>
          <a:ln w="9525">
            <a:noFill/>
            <a:miter lim="800000"/>
            <a:headEnd/>
            <a:tailEnd/>
          </a:ln>
          <a:effectLst/>
        </p:spPr>
        <p:txBody>
          <a:bodyPr>
            <a:spAutoFit/>
          </a:bodyPr>
          <a:lstStyle/>
          <a:p>
            <a:pPr eaLnBrk="0" hangingPunct="0"/>
            <a:r>
              <a:rPr lang="en-US" sz="2000">
                <a:solidFill>
                  <a:srgbClr val="FF9900"/>
                </a:solidFill>
              </a:rPr>
              <a:t>Slow</a:t>
            </a:r>
            <a:endParaRPr lang="en-US" sz="2000" b="0">
              <a:solidFill>
                <a:srgbClr val="FFFF99"/>
              </a:solidFill>
            </a:endParaRPr>
          </a:p>
        </p:txBody>
      </p:sp>
      <p:pic>
        <p:nvPicPr>
          <p:cNvPr id="17443" name="Picture 35"/>
          <p:cNvPicPr>
            <a:picLocks noChangeAspect="1" noChangeArrowheads="1"/>
          </p:cNvPicPr>
          <p:nvPr/>
        </p:nvPicPr>
        <p:blipFill>
          <a:blip r:embed="rId3"/>
          <a:srcRect/>
          <a:stretch>
            <a:fillRect/>
          </a:stretch>
        </p:blipFill>
        <p:spPr bwMode="auto">
          <a:xfrm>
            <a:off x="8386763" y="3321050"/>
            <a:ext cx="133350" cy="88900"/>
          </a:xfrm>
          <a:prstGeom prst="rect">
            <a:avLst/>
          </a:prstGeom>
          <a:noFill/>
        </p:spPr>
      </p:pic>
      <p:sp>
        <p:nvSpPr>
          <p:cNvPr id="17446" name="Text Box 38"/>
          <p:cNvSpPr txBox="1">
            <a:spLocks noChangeArrowheads="1"/>
          </p:cNvSpPr>
          <p:nvPr/>
        </p:nvSpPr>
        <p:spPr bwMode="auto">
          <a:xfrm>
            <a:off x="6391275" y="5664200"/>
            <a:ext cx="2095500" cy="366713"/>
          </a:xfrm>
          <a:prstGeom prst="rect">
            <a:avLst/>
          </a:prstGeom>
          <a:noFill/>
          <a:ln w="9525">
            <a:noFill/>
            <a:miter lim="800000"/>
            <a:headEnd/>
            <a:tailEnd/>
          </a:ln>
          <a:effectLst/>
        </p:spPr>
        <p:txBody>
          <a:bodyPr>
            <a:spAutoFit/>
          </a:bodyPr>
          <a:lstStyle/>
          <a:p>
            <a:pPr>
              <a:spcBef>
                <a:spcPct val="50000"/>
              </a:spcBef>
            </a:pPr>
            <a:r>
              <a:rPr lang="en-US" b="0">
                <a:solidFill>
                  <a:srgbClr val="FFFF99"/>
                </a:solidFill>
              </a:rPr>
              <a:t>[End of Section]</a:t>
            </a:r>
          </a:p>
        </p:txBody>
      </p:sp>
      <p:sp>
        <p:nvSpPr>
          <p:cNvPr id="17448" name="Rectangle 40"/>
          <p:cNvSpPr>
            <a:spLocks noGrp="1" noChangeArrowheads="1"/>
          </p:cNvSpPr>
          <p:nvPr>
            <p:ph type="title"/>
          </p:nvPr>
        </p:nvSpPr>
        <p:spPr>
          <a:noFill/>
          <a:ln/>
        </p:spPr>
        <p:txBody>
          <a:bodyPr/>
          <a:lstStyle/>
          <a:p>
            <a:r>
              <a:rPr lang="en-US"/>
              <a:t>Timing of Events</a:t>
            </a:r>
          </a:p>
        </p:txBody>
      </p:sp>
      <p:sp>
        <p:nvSpPr>
          <p:cNvPr id="17450" name="AutoShape 42">
            <a:hlinkClick r:id="rId4" action="ppaction://hlinksldjump" highlightClick="1"/>
          </p:cNvPr>
          <p:cNvSpPr>
            <a:spLocks noChangeArrowheads="1"/>
          </p:cNvSpPr>
          <p:nvPr/>
        </p:nvSpPr>
        <p:spPr bwMode="auto">
          <a:xfrm>
            <a:off x="6172200" y="6032500"/>
            <a:ext cx="673100" cy="825500"/>
          </a:xfrm>
          <a:prstGeom prst="actionButtonBlank">
            <a:avLst/>
          </a:prstGeom>
          <a:noFill/>
          <a:ln w="9525">
            <a:noFill/>
            <a:miter lim="800000"/>
            <a:headEnd/>
            <a:tailEnd/>
          </a:ln>
          <a:effectLst/>
        </p:spPr>
        <p:txBody>
          <a:bodyPr wrap="none" anchor="ctr"/>
          <a:lstStyle/>
          <a:p>
            <a:endParaRPr lang="en-CA"/>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441"/>
                                        </p:tgtEl>
                                        <p:attrNameLst>
                                          <p:attrName>style.visibility</p:attrName>
                                        </p:attrNameLst>
                                      </p:cBhvr>
                                      <p:to>
                                        <p:strVal val="visible"/>
                                      </p:to>
                                    </p:set>
                                    <p:animEffect transition="in" filter="wipe(left)">
                                      <p:cBhvr>
                                        <p:cTn id="7" dur="500"/>
                                        <p:tgtEl>
                                          <p:spTgt spid="1744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7440"/>
                                        </p:tgtEl>
                                        <p:attrNameLst>
                                          <p:attrName>style.visibility</p:attrName>
                                        </p:attrNameLst>
                                      </p:cBhvr>
                                      <p:to>
                                        <p:strVal val="visible"/>
                                      </p:to>
                                    </p:set>
                                    <p:animEffect transition="in" filter="wipe(up)">
                                      <p:cBhvr>
                                        <p:cTn id="11" dur="500"/>
                                        <p:tgtEl>
                                          <p:spTgt spid="17440"/>
                                        </p:tgtEl>
                                      </p:cBhvr>
                                    </p:animEffect>
                                  </p:childTnLst>
                                </p:cTn>
                              </p:par>
                            </p:childTnLst>
                          </p:cTn>
                        </p:par>
                        <p:par>
                          <p:cTn id="12" fill="hold">
                            <p:stCondLst>
                              <p:cond delay="1000"/>
                            </p:stCondLst>
                            <p:childTnLst>
                              <p:par>
                                <p:cTn id="13" presetID="1" presetClass="entr" presetSubtype="0" fill="hold" nodeType="afterEffect">
                                  <p:stCondLst>
                                    <p:cond delay="0"/>
                                  </p:stCondLst>
                                  <p:childTnLst>
                                    <p:set>
                                      <p:cBhvr>
                                        <p:cTn id="14" dur="1" fill="hold">
                                          <p:stCondLst>
                                            <p:cond delay="0"/>
                                          </p:stCondLst>
                                        </p:cTn>
                                        <p:tgtEl>
                                          <p:spTgt spid="174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7442"/>
                                        </p:tgtEl>
                                        <p:attrNameLst>
                                          <p:attrName>style.visibility</p:attrName>
                                        </p:attrNameLst>
                                      </p:cBhvr>
                                      <p:to>
                                        <p:strVal val="visible"/>
                                      </p:to>
                                    </p:set>
                                    <p:animEffect transition="in" filter="wipe(left)">
                                      <p:cBhvr>
                                        <p:cTn id="19" dur="500"/>
                                        <p:tgtEl>
                                          <p:spTgt spid="17442"/>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17439"/>
                                        </p:tgtEl>
                                        <p:attrNameLst>
                                          <p:attrName>style.visibility</p:attrName>
                                        </p:attrNameLst>
                                      </p:cBhvr>
                                      <p:to>
                                        <p:strVal val="visible"/>
                                      </p:to>
                                    </p:set>
                                    <p:animEffect transition="in" filter="wipe(up)">
                                      <p:cBhvr>
                                        <p:cTn id="23" dur="500"/>
                                        <p:tgtEl>
                                          <p:spTgt spid="17439"/>
                                        </p:tgtEl>
                                      </p:cBhvr>
                                    </p:animEffect>
                                  </p:childTnLst>
                                </p:cTn>
                              </p:par>
                            </p:childTnLst>
                          </p:cTn>
                        </p:par>
                        <p:par>
                          <p:cTn id="24" fill="hold">
                            <p:stCondLst>
                              <p:cond delay="1000"/>
                            </p:stCondLst>
                            <p:childTnLst>
                              <p:par>
                                <p:cTn id="25" presetID="1" presetClass="entr" presetSubtype="0" fill="hold" grpId="0" nodeType="afterEffect">
                                  <p:stCondLst>
                                    <p:cond delay="0"/>
                                  </p:stCondLst>
                                  <p:childTnLst>
                                    <p:set>
                                      <p:cBhvr>
                                        <p:cTn id="26" dur="1" fill="hold">
                                          <p:stCondLst>
                                            <p:cond delay="0"/>
                                          </p:stCondLst>
                                        </p:cTn>
                                        <p:tgtEl>
                                          <p:spTgt spid="174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39" grpId="0" animBg="1"/>
      <p:bldP spid="17440" grpId="0" animBg="1"/>
      <p:bldP spid="17441" grpId="0"/>
      <p:bldP spid="17442" grpId="0"/>
      <p:bldP spid="1744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 name="Text Box 6"/>
          <p:cNvSpPr txBox="1">
            <a:spLocks noChangeArrowheads="1"/>
          </p:cNvSpPr>
          <p:nvPr/>
        </p:nvSpPr>
        <p:spPr bwMode="auto">
          <a:xfrm>
            <a:off x="533400" y="1370013"/>
            <a:ext cx="8077200" cy="2282825"/>
          </a:xfrm>
          <a:prstGeom prst="rect">
            <a:avLst/>
          </a:prstGeom>
          <a:noFill/>
          <a:ln w="9525" algn="ctr">
            <a:noFill/>
            <a:miter lim="800000"/>
            <a:headEnd/>
            <a:tailEnd/>
          </a:ln>
          <a:effectLst/>
        </p:spPr>
        <p:txBody>
          <a:bodyPr>
            <a:spAutoFit/>
          </a:bodyPr>
          <a:lstStyle/>
          <a:p>
            <a:pPr>
              <a:spcBef>
                <a:spcPct val="50000"/>
              </a:spcBef>
            </a:pPr>
            <a:r>
              <a:rPr lang="en-US" sz="2400" b="0">
                <a:solidFill>
                  <a:srgbClr val="FFFF99"/>
                </a:solidFill>
              </a:rPr>
              <a:t>                You can chart the plot of a story by using a diagram like the one below. Fill in a plot diagram for a fairy tale or a TV drama you know well. Television and movies make frequent use of flashbacks and foreshadowing. Insert those time tricks on your plot diagram as well.</a:t>
            </a:r>
          </a:p>
        </p:txBody>
      </p:sp>
      <p:pic>
        <p:nvPicPr>
          <p:cNvPr id="24610" name="Picture 34"/>
          <p:cNvPicPr>
            <a:picLocks noChangeAspect="1" noChangeArrowheads="1"/>
          </p:cNvPicPr>
          <p:nvPr/>
        </p:nvPicPr>
        <p:blipFill>
          <a:blip r:embed="rId2"/>
          <a:srcRect/>
          <a:stretch>
            <a:fillRect/>
          </a:stretch>
        </p:blipFill>
        <p:spPr bwMode="auto">
          <a:xfrm>
            <a:off x="609600" y="1443038"/>
            <a:ext cx="1622425" cy="339725"/>
          </a:xfrm>
          <a:prstGeom prst="rect">
            <a:avLst/>
          </a:prstGeom>
          <a:noFill/>
        </p:spPr>
      </p:pic>
      <p:grpSp>
        <p:nvGrpSpPr>
          <p:cNvPr id="24615" name="Group 39"/>
          <p:cNvGrpSpPr>
            <a:grpSpLocks/>
          </p:cNvGrpSpPr>
          <p:nvPr/>
        </p:nvGrpSpPr>
        <p:grpSpPr bwMode="auto">
          <a:xfrm>
            <a:off x="660400" y="3952875"/>
            <a:ext cx="7137400" cy="1625600"/>
            <a:chOff x="440" y="1856"/>
            <a:chExt cx="4496" cy="1024"/>
          </a:xfrm>
        </p:grpSpPr>
        <p:sp>
          <p:nvSpPr>
            <p:cNvPr id="24616" name="Line 40"/>
            <p:cNvSpPr>
              <a:spLocks noChangeShapeType="1"/>
            </p:cNvSpPr>
            <p:nvPr/>
          </p:nvSpPr>
          <p:spPr bwMode="auto">
            <a:xfrm>
              <a:off x="440" y="2834"/>
              <a:ext cx="576" cy="1"/>
            </a:xfrm>
            <a:prstGeom prst="line">
              <a:avLst/>
            </a:prstGeom>
            <a:noFill/>
            <a:ln w="28575">
              <a:solidFill>
                <a:srgbClr val="FFFF99"/>
              </a:solidFill>
              <a:round/>
              <a:headEnd/>
              <a:tailEnd/>
            </a:ln>
            <a:effectLst/>
          </p:spPr>
          <p:txBody>
            <a:bodyPr wrap="none" anchor="ctr"/>
            <a:lstStyle/>
            <a:p>
              <a:endParaRPr lang="en-CA"/>
            </a:p>
          </p:txBody>
        </p:sp>
        <p:sp>
          <p:nvSpPr>
            <p:cNvPr id="24617" name="Line 41"/>
            <p:cNvSpPr>
              <a:spLocks noChangeShapeType="1"/>
            </p:cNvSpPr>
            <p:nvPr/>
          </p:nvSpPr>
          <p:spPr bwMode="auto">
            <a:xfrm flipV="1">
              <a:off x="992" y="1917"/>
              <a:ext cx="2818" cy="920"/>
            </a:xfrm>
            <a:prstGeom prst="line">
              <a:avLst/>
            </a:prstGeom>
            <a:noFill/>
            <a:ln w="28575">
              <a:solidFill>
                <a:srgbClr val="FFFF99"/>
              </a:solidFill>
              <a:round/>
              <a:headEnd/>
              <a:tailEnd/>
            </a:ln>
            <a:effectLst/>
          </p:spPr>
          <p:txBody>
            <a:bodyPr wrap="none" anchor="ctr"/>
            <a:lstStyle/>
            <a:p>
              <a:endParaRPr lang="en-CA"/>
            </a:p>
          </p:txBody>
        </p:sp>
        <p:sp>
          <p:nvSpPr>
            <p:cNvPr id="24618" name="Line 42"/>
            <p:cNvSpPr>
              <a:spLocks noChangeShapeType="1"/>
            </p:cNvSpPr>
            <p:nvPr/>
          </p:nvSpPr>
          <p:spPr bwMode="auto">
            <a:xfrm>
              <a:off x="3856" y="1900"/>
              <a:ext cx="528" cy="550"/>
            </a:xfrm>
            <a:prstGeom prst="line">
              <a:avLst/>
            </a:prstGeom>
            <a:noFill/>
            <a:ln w="28575">
              <a:solidFill>
                <a:srgbClr val="FFFF99"/>
              </a:solidFill>
              <a:round/>
              <a:headEnd/>
              <a:tailEnd/>
            </a:ln>
            <a:effectLst/>
          </p:spPr>
          <p:txBody>
            <a:bodyPr wrap="none" anchor="ctr"/>
            <a:lstStyle/>
            <a:p>
              <a:endParaRPr lang="en-CA"/>
            </a:p>
          </p:txBody>
        </p:sp>
        <p:sp>
          <p:nvSpPr>
            <p:cNvPr id="24619" name="Oval 43"/>
            <p:cNvSpPr>
              <a:spLocks noChangeArrowheads="1"/>
            </p:cNvSpPr>
            <p:nvPr/>
          </p:nvSpPr>
          <p:spPr bwMode="auto">
            <a:xfrm>
              <a:off x="3795" y="1856"/>
              <a:ext cx="96" cy="96"/>
            </a:xfrm>
            <a:prstGeom prst="ellipse">
              <a:avLst/>
            </a:prstGeom>
            <a:solidFill>
              <a:srgbClr val="FF9900"/>
            </a:solidFill>
            <a:ln w="9525">
              <a:noFill/>
              <a:round/>
              <a:headEnd/>
              <a:tailEnd/>
            </a:ln>
            <a:effectLst/>
          </p:spPr>
          <p:txBody>
            <a:bodyPr wrap="none" anchor="ctr"/>
            <a:lstStyle/>
            <a:p>
              <a:pPr algn="ctr" eaLnBrk="0" hangingPunct="0"/>
              <a:endParaRPr lang="en-US" sz="2400" b="0">
                <a:solidFill>
                  <a:srgbClr val="FF9900"/>
                </a:solidFill>
                <a:latin typeface="Times New Roman" pitchFamily="18" charset="0"/>
              </a:endParaRPr>
            </a:p>
          </p:txBody>
        </p:sp>
        <p:sp>
          <p:nvSpPr>
            <p:cNvPr id="24620" name="Line 44"/>
            <p:cNvSpPr>
              <a:spLocks noChangeShapeType="1"/>
            </p:cNvSpPr>
            <p:nvPr/>
          </p:nvSpPr>
          <p:spPr bwMode="auto">
            <a:xfrm>
              <a:off x="4360" y="2450"/>
              <a:ext cx="576" cy="1"/>
            </a:xfrm>
            <a:prstGeom prst="line">
              <a:avLst/>
            </a:prstGeom>
            <a:noFill/>
            <a:ln w="28575">
              <a:solidFill>
                <a:srgbClr val="FFFF99"/>
              </a:solidFill>
              <a:round/>
              <a:headEnd/>
              <a:tailEnd/>
            </a:ln>
            <a:effectLst/>
          </p:spPr>
          <p:txBody>
            <a:bodyPr wrap="none" anchor="ctr"/>
            <a:lstStyle/>
            <a:p>
              <a:endParaRPr lang="en-CA"/>
            </a:p>
          </p:txBody>
        </p:sp>
        <p:sp>
          <p:nvSpPr>
            <p:cNvPr id="24621" name="Oval 45"/>
            <p:cNvSpPr>
              <a:spLocks noChangeArrowheads="1"/>
            </p:cNvSpPr>
            <p:nvPr/>
          </p:nvSpPr>
          <p:spPr bwMode="auto">
            <a:xfrm>
              <a:off x="4334" y="2394"/>
              <a:ext cx="96" cy="96"/>
            </a:xfrm>
            <a:prstGeom prst="ellipse">
              <a:avLst/>
            </a:prstGeom>
            <a:solidFill>
              <a:srgbClr val="FF9900"/>
            </a:solidFill>
            <a:ln w="9525">
              <a:noFill/>
              <a:round/>
              <a:headEnd/>
              <a:tailEnd/>
            </a:ln>
            <a:effectLst/>
          </p:spPr>
          <p:txBody>
            <a:bodyPr wrap="none" anchor="ctr"/>
            <a:lstStyle/>
            <a:p>
              <a:pPr algn="ctr" eaLnBrk="0" hangingPunct="0"/>
              <a:endParaRPr lang="en-US" sz="2400" b="0">
                <a:solidFill>
                  <a:srgbClr val="FF9900"/>
                </a:solidFill>
                <a:latin typeface="Times New Roman" pitchFamily="18" charset="0"/>
              </a:endParaRPr>
            </a:p>
          </p:txBody>
        </p:sp>
        <p:sp>
          <p:nvSpPr>
            <p:cNvPr id="24622" name="Oval 46"/>
            <p:cNvSpPr>
              <a:spLocks noChangeArrowheads="1"/>
            </p:cNvSpPr>
            <p:nvPr/>
          </p:nvSpPr>
          <p:spPr bwMode="auto">
            <a:xfrm>
              <a:off x="680" y="2784"/>
              <a:ext cx="96" cy="96"/>
            </a:xfrm>
            <a:prstGeom prst="ellipse">
              <a:avLst/>
            </a:prstGeom>
            <a:solidFill>
              <a:srgbClr val="FF9900"/>
            </a:solidFill>
            <a:ln w="9525">
              <a:noFill/>
              <a:round/>
              <a:headEnd/>
              <a:tailEnd/>
            </a:ln>
            <a:effectLst/>
          </p:spPr>
          <p:txBody>
            <a:bodyPr wrap="none" anchor="ctr"/>
            <a:lstStyle/>
            <a:p>
              <a:pPr algn="ctr" eaLnBrk="0" hangingPunct="0"/>
              <a:endParaRPr lang="en-US" sz="2400" b="0">
                <a:solidFill>
                  <a:srgbClr val="FF9900"/>
                </a:solidFill>
                <a:latin typeface="Times New Roman" pitchFamily="18" charset="0"/>
              </a:endParaRPr>
            </a:p>
          </p:txBody>
        </p:sp>
      </p:grpSp>
      <p:sp>
        <p:nvSpPr>
          <p:cNvPr id="24623" name="Text Box 47"/>
          <p:cNvSpPr txBox="1">
            <a:spLocks noChangeArrowheads="1"/>
          </p:cNvSpPr>
          <p:nvPr/>
        </p:nvSpPr>
        <p:spPr bwMode="auto">
          <a:xfrm>
            <a:off x="523875" y="5638800"/>
            <a:ext cx="2500313" cy="396875"/>
          </a:xfrm>
          <a:prstGeom prst="rect">
            <a:avLst/>
          </a:prstGeom>
          <a:noFill/>
          <a:ln w="9525">
            <a:noFill/>
            <a:miter lim="800000"/>
            <a:headEnd/>
            <a:tailEnd/>
          </a:ln>
          <a:effectLst/>
        </p:spPr>
        <p:txBody>
          <a:bodyPr>
            <a:spAutoFit/>
          </a:bodyPr>
          <a:lstStyle/>
          <a:p>
            <a:pPr eaLnBrk="0" hangingPunct="0"/>
            <a:r>
              <a:rPr lang="en-US" sz="2000">
                <a:solidFill>
                  <a:srgbClr val="FF9900"/>
                </a:solidFill>
              </a:rPr>
              <a:t>Basic Situation</a:t>
            </a:r>
            <a:endParaRPr lang="en-US" sz="2000" b="0">
              <a:solidFill>
                <a:srgbClr val="FFFF99"/>
              </a:solidFill>
            </a:endParaRPr>
          </a:p>
        </p:txBody>
      </p:sp>
      <p:sp>
        <p:nvSpPr>
          <p:cNvPr id="24624" name="Text Box 48"/>
          <p:cNvSpPr txBox="1">
            <a:spLocks noChangeArrowheads="1"/>
          </p:cNvSpPr>
          <p:nvPr/>
        </p:nvSpPr>
        <p:spPr bwMode="auto">
          <a:xfrm>
            <a:off x="6388100" y="3749675"/>
            <a:ext cx="1255713" cy="396875"/>
          </a:xfrm>
          <a:prstGeom prst="rect">
            <a:avLst/>
          </a:prstGeom>
          <a:noFill/>
          <a:ln w="9525">
            <a:noFill/>
            <a:miter lim="800000"/>
            <a:headEnd/>
            <a:tailEnd/>
          </a:ln>
          <a:effectLst/>
        </p:spPr>
        <p:txBody>
          <a:bodyPr>
            <a:spAutoFit/>
          </a:bodyPr>
          <a:lstStyle/>
          <a:p>
            <a:pPr eaLnBrk="0" hangingPunct="0"/>
            <a:r>
              <a:rPr lang="en-US" sz="2000">
                <a:solidFill>
                  <a:srgbClr val="FF9900"/>
                </a:solidFill>
              </a:rPr>
              <a:t>Climax</a:t>
            </a:r>
            <a:endParaRPr lang="en-US" sz="2000" b="0">
              <a:solidFill>
                <a:srgbClr val="FFFF99"/>
              </a:solidFill>
            </a:endParaRPr>
          </a:p>
        </p:txBody>
      </p:sp>
      <p:sp>
        <p:nvSpPr>
          <p:cNvPr id="24625" name="Text Box 49"/>
          <p:cNvSpPr txBox="1">
            <a:spLocks noChangeArrowheads="1"/>
          </p:cNvSpPr>
          <p:nvPr/>
        </p:nvSpPr>
        <p:spPr bwMode="auto">
          <a:xfrm>
            <a:off x="6502400" y="5054600"/>
            <a:ext cx="1803400" cy="396875"/>
          </a:xfrm>
          <a:prstGeom prst="rect">
            <a:avLst/>
          </a:prstGeom>
          <a:noFill/>
          <a:ln w="9525">
            <a:noFill/>
            <a:miter lim="800000"/>
            <a:headEnd/>
            <a:tailEnd/>
          </a:ln>
          <a:effectLst/>
        </p:spPr>
        <p:txBody>
          <a:bodyPr>
            <a:spAutoFit/>
          </a:bodyPr>
          <a:lstStyle/>
          <a:p>
            <a:pPr eaLnBrk="0" hangingPunct="0"/>
            <a:r>
              <a:rPr lang="en-US" sz="2000">
                <a:solidFill>
                  <a:srgbClr val="FF9900"/>
                </a:solidFill>
              </a:rPr>
              <a:t>Resolution</a:t>
            </a:r>
            <a:endParaRPr lang="en-US" sz="2000" b="0">
              <a:solidFill>
                <a:srgbClr val="FFFF99"/>
              </a:solidFill>
            </a:endParaRPr>
          </a:p>
        </p:txBody>
      </p:sp>
      <p:sp>
        <p:nvSpPr>
          <p:cNvPr id="24626" name="Text Box 50"/>
          <p:cNvSpPr txBox="1">
            <a:spLocks noChangeArrowheads="1"/>
          </p:cNvSpPr>
          <p:nvPr/>
        </p:nvSpPr>
        <p:spPr bwMode="auto">
          <a:xfrm>
            <a:off x="523875" y="3860800"/>
            <a:ext cx="2244725" cy="396875"/>
          </a:xfrm>
          <a:prstGeom prst="rect">
            <a:avLst/>
          </a:prstGeom>
          <a:noFill/>
          <a:ln w="9525">
            <a:noFill/>
            <a:miter lim="800000"/>
            <a:headEnd/>
            <a:tailEnd/>
          </a:ln>
          <a:effectLst/>
        </p:spPr>
        <p:txBody>
          <a:bodyPr>
            <a:spAutoFit/>
          </a:bodyPr>
          <a:lstStyle/>
          <a:p>
            <a:pPr eaLnBrk="0" hangingPunct="0"/>
            <a:r>
              <a:rPr lang="en-US" sz="2000">
                <a:solidFill>
                  <a:srgbClr val="FF9900"/>
                </a:solidFill>
              </a:rPr>
              <a:t>Complications</a:t>
            </a:r>
            <a:endParaRPr lang="en-US" sz="2000" b="0">
              <a:solidFill>
                <a:srgbClr val="FFFF99"/>
              </a:solidFill>
            </a:endParaRPr>
          </a:p>
        </p:txBody>
      </p:sp>
      <p:sp>
        <p:nvSpPr>
          <p:cNvPr id="24627" name="Text Box 51"/>
          <p:cNvSpPr txBox="1">
            <a:spLocks noChangeArrowheads="1"/>
          </p:cNvSpPr>
          <p:nvPr/>
        </p:nvSpPr>
        <p:spPr bwMode="auto">
          <a:xfrm>
            <a:off x="1371600" y="4597400"/>
            <a:ext cx="1012825" cy="396875"/>
          </a:xfrm>
          <a:prstGeom prst="rect">
            <a:avLst/>
          </a:prstGeom>
          <a:noFill/>
          <a:ln w="9525">
            <a:noFill/>
            <a:miter lim="800000"/>
            <a:headEnd/>
            <a:tailEnd/>
          </a:ln>
          <a:effectLst/>
        </p:spPr>
        <p:txBody>
          <a:bodyPr>
            <a:spAutoFit/>
          </a:bodyPr>
          <a:lstStyle/>
          <a:p>
            <a:pPr eaLnBrk="0" hangingPunct="0"/>
            <a:r>
              <a:rPr lang="en-US" sz="2000" b="0">
                <a:solidFill>
                  <a:srgbClr val="FFFF99"/>
                </a:solidFill>
              </a:rPr>
              <a:t>Event</a:t>
            </a:r>
          </a:p>
        </p:txBody>
      </p:sp>
      <p:sp>
        <p:nvSpPr>
          <p:cNvPr id="24628" name="Text Box 52"/>
          <p:cNvSpPr txBox="1">
            <a:spLocks noChangeArrowheads="1"/>
          </p:cNvSpPr>
          <p:nvPr/>
        </p:nvSpPr>
        <p:spPr bwMode="auto">
          <a:xfrm>
            <a:off x="2476500" y="4279900"/>
            <a:ext cx="1012825" cy="396875"/>
          </a:xfrm>
          <a:prstGeom prst="rect">
            <a:avLst/>
          </a:prstGeom>
          <a:noFill/>
          <a:ln w="9525">
            <a:noFill/>
            <a:miter lim="800000"/>
            <a:headEnd/>
            <a:tailEnd/>
          </a:ln>
          <a:effectLst/>
        </p:spPr>
        <p:txBody>
          <a:bodyPr>
            <a:spAutoFit/>
          </a:bodyPr>
          <a:lstStyle/>
          <a:p>
            <a:pPr eaLnBrk="0" hangingPunct="0"/>
            <a:r>
              <a:rPr lang="en-US" sz="2000" b="0">
                <a:solidFill>
                  <a:srgbClr val="FFFF99"/>
                </a:solidFill>
              </a:rPr>
              <a:t>Event</a:t>
            </a:r>
          </a:p>
        </p:txBody>
      </p:sp>
      <p:sp>
        <p:nvSpPr>
          <p:cNvPr id="24629" name="Text Box 53"/>
          <p:cNvSpPr txBox="1">
            <a:spLocks noChangeArrowheads="1"/>
          </p:cNvSpPr>
          <p:nvPr/>
        </p:nvSpPr>
        <p:spPr bwMode="auto">
          <a:xfrm>
            <a:off x="3657600" y="3911600"/>
            <a:ext cx="1012825" cy="396875"/>
          </a:xfrm>
          <a:prstGeom prst="rect">
            <a:avLst/>
          </a:prstGeom>
          <a:noFill/>
          <a:ln w="9525">
            <a:noFill/>
            <a:miter lim="800000"/>
            <a:headEnd/>
            <a:tailEnd/>
          </a:ln>
          <a:effectLst/>
        </p:spPr>
        <p:txBody>
          <a:bodyPr>
            <a:spAutoFit/>
          </a:bodyPr>
          <a:lstStyle/>
          <a:p>
            <a:pPr eaLnBrk="0" hangingPunct="0"/>
            <a:r>
              <a:rPr lang="en-US" sz="2000" b="0">
                <a:solidFill>
                  <a:srgbClr val="FFFF99"/>
                </a:solidFill>
              </a:rPr>
              <a:t>Event</a:t>
            </a:r>
          </a:p>
        </p:txBody>
      </p:sp>
      <p:sp>
        <p:nvSpPr>
          <p:cNvPr id="24630" name="Line 54"/>
          <p:cNvSpPr>
            <a:spLocks noChangeShapeType="1"/>
          </p:cNvSpPr>
          <p:nvPr/>
        </p:nvSpPr>
        <p:spPr bwMode="auto">
          <a:xfrm>
            <a:off x="2324100" y="4841875"/>
            <a:ext cx="393700" cy="0"/>
          </a:xfrm>
          <a:prstGeom prst="line">
            <a:avLst/>
          </a:prstGeom>
          <a:noFill/>
          <a:ln w="9525">
            <a:solidFill>
              <a:srgbClr val="FFFF99"/>
            </a:solidFill>
            <a:round/>
            <a:headEnd/>
            <a:tailEnd/>
          </a:ln>
          <a:effectLst/>
        </p:spPr>
        <p:txBody>
          <a:bodyPr/>
          <a:lstStyle/>
          <a:p>
            <a:endParaRPr lang="en-CA"/>
          </a:p>
        </p:txBody>
      </p:sp>
      <p:sp>
        <p:nvSpPr>
          <p:cNvPr id="24631" name="Line 55"/>
          <p:cNvSpPr>
            <a:spLocks noChangeShapeType="1"/>
          </p:cNvSpPr>
          <p:nvPr/>
        </p:nvSpPr>
        <p:spPr bwMode="auto">
          <a:xfrm>
            <a:off x="3454400" y="4511675"/>
            <a:ext cx="393700" cy="0"/>
          </a:xfrm>
          <a:prstGeom prst="line">
            <a:avLst/>
          </a:prstGeom>
          <a:noFill/>
          <a:ln w="9525">
            <a:solidFill>
              <a:srgbClr val="FFFF99"/>
            </a:solidFill>
            <a:round/>
            <a:headEnd/>
            <a:tailEnd/>
          </a:ln>
          <a:effectLst/>
        </p:spPr>
        <p:txBody>
          <a:bodyPr/>
          <a:lstStyle/>
          <a:p>
            <a:endParaRPr lang="en-CA"/>
          </a:p>
        </p:txBody>
      </p:sp>
      <p:sp>
        <p:nvSpPr>
          <p:cNvPr id="24632" name="Line 56"/>
          <p:cNvSpPr>
            <a:spLocks noChangeShapeType="1"/>
          </p:cNvSpPr>
          <p:nvPr/>
        </p:nvSpPr>
        <p:spPr bwMode="auto">
          <a:xfrm>
            <a:off x="4622800" y="4130675"/>
            <a:ext cx="393700" cy="0"/>
          </a:xfrm>
          <a:prstGeom prst="line">
            <a:avLst/>
          </a:prstGeom>
          <a:noFill/>
          <a:ln w="9525">
            <a:solidFill>
              <a:srgbClr val="FFFF99"/>
            </a:solidFill>
            <a:round/>
            <a:headEnd/>
            <a:tailEnd/>
          </a:ln>
          <a:effectLst/>
        </p:spPr>
        <p:txBody>
          <a:bodyPr/>
          <a:lstStyle/>
          <a:p>
            <a:endParaRPr lang="en-CA"/>
          </a:p>
        </p:txBody>
      </p:sp>
      <p:sp>
        <p:nvSpPr>
          <p:cNvPr id="24633" name="Rectangle 57"/>
          <p:cNvSpPr>
            <a:spLocks noGrp="1" noChangeArrowheads="1"/>
          </p:cNvSpPr>
          <p:nvPr>
            <p:ph type="title"/>
          </p:nvPr>
        </p:nvSpPr>
        <p:spPr/>
        <p:txBody>
          <a:bodyPr/>
          <a:lstStyle/>
          <a:p>
            <a:r>
              <a:rPr lang="en-US"/>
              <a:t>Practice</a:t>
            </a:r>
          </a:p>
        </p:txBody>
      </p:sp>
      <p:sp>
        <p:nvSpPr>
          <p:cNvPr id="24634" name="Text Box 58"/>
          <p:cNvSpPr txBox="1">
            <a:spLocks noChangeArrowheads="1"/>
          </p:cNvSpPr>
          <p:nvPr/>
        </p:nvSpPr>
        <p:spPr bwMode="auto">
          <a:xfrm>
            <a:off x="6391275" y="5664200"/>
            <a:ext cx="2095500" cy="366713"/>
          </a:xfrm>
          <a:prstGeom prst="rect">
            <a:avLst/>
          </a:prstGeom>
          <a:noFill/>
          <a:ln w="9525">
            <a:noFill/>
            <a:miter lim="800000"/>
            <a:headEnd/>
            <a:tailEnd/>
          </a:ln>
          <a:effectLst/>
        </p:spPr>
        <p:txBody>
          <a:bodyPr>
            <a:spAutoFit/>
          </a:bodyPr>
          <a:lstStyle/>
          <a:p>
            <a:pPr>
              <a:spcBef>
                <a:spcPct val="50000"/>
              </a:spcBef>
            </a:pPr>
            <a:r>
              <a:rPr lang="en-US" b="0">
                <a:solidFill>
                  <a:srgbClr val="FFFF99"/>
                </a:solidFill>
              </a:rPr>
              <a:t>[End of Section]</a:t>
            </a:r>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4710" name="Rectangle 22"/>
          <p:cNvSpPr>
            <a:spLocks noGrp="1" noChangeArrowheads="1"/>
          </p:cNvSpPr>
          <p:nvPr>
            <p:ph type="title"/>
          </p:nvPr>
        </p:nvSpPr>
        <p:spPr>
          <a:xfrm>
            <a:off x="533400" y="2701925"/>
            <a:ext cx="8077200" cy="795338"/>
          </a:xfrm>
        </p:spPr>
        <p:txBody>
          <a:bodyPr/>
          <a:lstStyle/>
          <a:p>
            <a:r>
              <a:rPr lang="en-US"/>
              <a:t>The End</a:t>
            </a:r>
          </a:p>
        </p:txBody>
      </p:sp>
      <p:sp>
        <p:nvSpPr>
          <p:cNvPr id="114711" name="AutoShape 23">
            <a:hlinkClick r:id="" action="ppaction://noaction" highlightClick="1"/>
          </p:cNvPr>
          <p:cNvSpPr>
            <a:spLocks noChangeArrowheads="1"/>
          </p:cNvSpPr>
          <p:nvPr/>
        </p:nvSpPr>
        <p:spPr bwMode="auto">
          <a:xfrm>
            <a:off x="5724525" y="5880100"/>
            <a:ext cx="1884363" cy="977900"/>
          </a:xfrm>
          <a:prstGeom prst="actionButtonBlank">
            <a:avLst/>
          </a:prstGeom>
          <a:noFill/>
          <a:ln w="9525">
            <a:noFill/>
            <a:miter lim="800000"/>
            <a:headEnd/>
            <a:tailEnd/>
          </a:ln>
          <a:effectLst/>
        </p:spPr>
        <p:txBody>
          <a:bodyPr wrap="none" anchor="ctr"/>
          <a:lstStyle/>
          <a:p>
            <a:endParaRPr lang="en-CA"/>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3"/>
          <p:cNvSpPr txBox="1">
            <a:spLocks noChangeArrowheads="1"/>
          </p:cNvSpPr>
          <p:nvPr/>
        </p:nvSpPr>
        <p:spPr bwMode="auto">
          <a:xfrm>
            <a:off x="533400" y="1370013"/>
            <a:ext cx="8077200" cy="822325"/>
          </a:xfrm>
          <a:prstGeom prst="rect">
            <a:avLst/>
          </a:prstGeom>
          <a:noFill/>
          <a:ln w="9525">
            <a:noFill/>
            <a:miter lim="800000"/>
            <a:headEnd/>
            <a:tailEnd/>
          </a:ln>
          <a:effectLst/>
        </p:spPr>
        <p:txBody>
          <a:bodyPr>
            <a:spAutoFit/>
          </a:bodyPr>
          <a:lstStyle/>
          <a:p>
            <a:pPr>
              <a:spcBef>
                <a:spcPct val="50000"/>
              </a:spcBef>
            </a:pPr>
            <a:r>
              <a:rPr lang="en-US" sz="2400">
                <a:solidFill>
                  <a:srgbClr val="FF9900"/>
                </a:solidFill>
              </a:rPr>
              <a:t>Plot</a:t>
            </a:r>
            <a:r>
              <a:rPr lang="en-US" sz="2400" b="0">
                <a:solidFill>
                  <a:srgbClr val="FFFF99"/>
                </a:solidFill>
              </a:rPr>
              <a:t> is “what happens” in a story—the sequence of related events that makes a story hang together.</a:t>
            </a:r>
          </a:p>
        </p:txBody>
      </p:sp>
      <p:sp>
        <p:nvSpPr>
          <p:cNvPr id="14383" name="Rectangle 47"/>
          <p:cNvSpPr>
            <a:spLocks noGrp="1" noChangeArrowheads="1"/>
          </p:cNvSpPr>
          <p:nvPr>
            <p:ph type="title"/>
          </p:nvPr>
        </p:nvSpPr>
        <p:spPr/>
        <p:txBody>
          <a:bodyPr/>
          <a:lstStyle/>
          <a:p>
            <a:r>
              <a:rPr lang="en-US"/>
              <a:t>What Is Plot?</a:t>
            </a:r>
          </a:p>
        </p:txBody>
      </p:sp>
      <p:sp>
        <p:nvSpPr>
          <p:cNvPr id="14395" name="Text Box 59"/>
          <p:cNvSpPr txBox="1">
            <a:spLocks noChangeArrowheads="1"/>
          </p:cNvSpPr>
          <p:nvPr/>
        </p:nvSpPr>
        <p:spPr bwMode="auto">
          <a:xfrm>
            <a:off x="6391275" y="5664200"/>
            <a:ext cx="2095500" cy="366713"/>
          </a:xfrm>
          <a:prstGeom prst="rect">
            <a:avLst/>
          </a:prstGeom>
          <a:noFill/>
          <a:ln w="9525">
            <a:noFill/>
            <a:miter lim="800000"/>
            <a:headEnd/>
            <a:tailEnd/>
          </a:ln>
          <a:effectLst/>
        </p:spPr>
        <p:txBody>
          <a:bodyPr>
            <a:spAutoFit/>
          </a:bodyPr>
          <a:lstStyle/>
          <a:p>
            <a:pPr>
              <a:spcBef>
                <a:spcPct val="50000"/>
              </a:spcBef>
            </a:pPr>
            <a:r>
              <a:rPr lang="en-US" b="0">
                <a:solidFill>
                  <a:srgbClr val="FFFF99"/>
                </a:solidFill>
              </a:rPr>
              <a:t>[End of Section]</a:t>
            </a:r>
          </a:p>
        </p:txBody>
      </p:sp>
      <p:pic>
        <p:nvPicPr>
          <p:cNvPr id="14401" name="Picture 65" descr="66148.JPG"/>
          <p:cNvPicPr>
            <a:picLocks noChangeAspect="1" noChangeArrowheads="1"/>
          </p:cNvPicPr>
          <p:nvPr/>
        </p:nvPicPr>
        <p:blipFill>
          <a:blip r:embed="rId3"/>
          <a:srcRect/>
          <a:stretch>
            <a:fillRect/>
          </a:stretch>
        </p:blipFill>
        <p:spPr bwMode="auto">
          <a:xfrm>
            <a:off x="6751638" y="2676525"/>
            <a:ext cx="1858962" cy="2813050"/>
          </a:xfrm>
          <a:prstGeom prst="rect">
            <a:avLst/>
          </a:prstGeom>
          <a:noFill/>
        </p:spPr>
      </p:pic>
      <p:pic>
        <p:nvPicPr>
          <p:cNvPr id="14403" name="Picture 67" descr="66003.JPG"/>
          <p:cNvPicPr>
            <a:picLocks noChangeAspect="1" noChangeArrowheads="1"/>
          </p:cNvPicPr>
          <p:nvPr/>
        </p:nvPicPr>
        <p:blipFill>
          <a:blip r:embed="rId4"/>
          <a:srcRect/>
          <a:stretch>
            <a:fillRect/>
          </a:stretch>
        </p:blipFill>
        <p:spPr bwMode="auto">
          <a:xfrm>
            <a:off x="523875" y="2678113"/>
            <a:ext cx="2054225" cy="2811462"/>
          </a:xfrm>
          <a:prstGeom prst="rect">
            <a:avLst/>
          </a:prstGeom>
          <a:noFill/>
        </p:spPr>
      </p:pic>
      <p:pic>
        <p:nvPicPr>
          <p:cNvPr id="14405" name="Picture 69" descr="88077.JPG"/>
          <p:cNvPicPr>
            <a:picLocks noChangeAspect="1" noChangeArrowheads="1"/>
          </p:cNvPicPr>
          <p:nvPr/>
        </p:nvPicPr>
        <p:blipFill>
          <a:blip r:embed="rId5"/>
          <a:srcRect/>
          <a:stretch>
            <a:fillRect/>
          </a:stretch>
        </p:blipFill>
        <p:spPr bwMode="auto">
          <a:xfrm>
            <a:off x="3241675" y="2671763"/>
            <a:ext cx="2816225" cy="2816225"/>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4403"/>
                                        </p:tgtEl>
                                        <p:attrNameLst>
                                          <p:attrName>style.visibility</p:attrName>
                                        </p:attrNameLst>
                                      </p:cBhvr>
                                      <p:to>
                                        <p:strVal val="visible"/>
                                      </p:to>
                                    </p:set>
                                    <p:animEffect transition="in" filter="wipe(up)">
                                      <p:cBhvr>
                                        <p:cTn id="7" dur="500"/>
                                        <p:tgtEl>
                                          <p:spTgt spid="1440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4405"/>
                                        </p:tgtEl>
                                        <p:attrNameLst>
                                          <p:attrName>style.visibility</p:attrName>
                                        </p:attrNameLst>
                                      </p:cBhvr>
                                      <p:to>
                                        <p:strVal val="visible"/>
                                      </p:to>
                                    </p:set>
                                    <p:animEffect transition="in" filter="wipe(up)">
                                      <p:cBhvr>
                                        <p:cTn id="11" dur="500"/>
                                        <p:tgtEl>
                                          <p:spTgt spid="14405"/>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4401"/>
                                        </p:tgtEl>
                                        <p:attrNameLst>
                                          <p:attrName>style.visibility</p:attrName>
                                        </p:attrNameLst>
                                      </p:cBhvr>
                                      <p:to>
                                        <p:strVal val="visible"/>
                                      </p:to>
                                    </p:set>
                                    <p:animEffect transition="in" filter="wipe(up)">
                                      <p:cBhvr>
                                        <p:cTn id="15" dur="500"/>
                                        <p:tgtEl>
                                          <p:spTgt spid="14401"/>
                                        </p:tgtEl>
                                      </p:cBhvr>
                                    </p:animEffect>
                                  </p:childTnLst>
                                </p:cTn>
                              </p:par>
                            </p:childTnLst>
                          </p:cTn>
                        </p:par>
                        <p:par>
                          <p:cTn id="16" fill="hold">
                            <p:stCondLst>
                              <p:cond delay="1500"/>
                            </p:stCondLst>
                            <p:childTnLst>
                              <p:par>
                                <p:cTn id="17" presetID="1" presetClass="entr" presetSubtype="0" fill="hold" grpId="0" nodeType="afterEffect">
                                  <p:stCondLst>
                                    <p:cond delay="0"/>
                                  </p:stCondLst>
                                  <p:childTnLst>
                                    <p:set>
                                      <p:cBhvr>
                                        <p:cTn id="18" dur="1" fill="hold">
                                          <p:stCondLst>
                                            <p:cond delay="0"/>
                                          </p:stCondLst>
                                        </p:cTn>
                                        <p:tgtEl>
                                          <p:spTgt spid="143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9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Text Box 3"/>
          <p:cNvSpPr txBox="1">
            <a:spLocks noChangeArrowheads="1"/>
          </p:cNvSpPr>
          <p:nvPr/>
        </p:nvSpPr>
        <p:spPr bwMode="auto">
          <a:xfrm>
            <a:off x="533400" y="1370013"/>
            <a:ext cx="8077200" cy="457200"/>
          </a:xfrm>
          <a:prstGeom prst="rect">
            <a:avLst/>
          </a:prstGeom>
          <a:noFill/>
          <a:ln w="9525">
            <a:noFill/>
            <a:miter lim="800000"/>
            <a:headEnd/>
            <a:tailEnd/>
          </a:ln>
          <a:effectLst/>
        </p:spPr>
        <p:txBody>
          <a:bodyPr>
            <a:spAutoFit/>
          </a:bodyPr>
          <a:lstStyle/>
          <a:p>
            <a:pPr>
              <a:spcBef>
                <a:spcPct val="50000"/>
              </a:spcBef>
            </a:pPr>
            <a:r>
              <a:rPr lang="en-US" sz="2400" b="0">
                <a:solidFill>
                  <a:srgbClr val="FFFF99"/>
                </a:solidFill>
              </a:rPr>
              <a:t>A typical plot has four parts.</a:t>
            </a:r>
          </a:p>
        </p:txBody>
      </p:sp>
      <p:pic>
        <p:nvPicPr>
          <p:cNvPr id="59398" name="Picture 6"/>
          <p:cNvPicPr>
            <a:picLocks noChangeAspect="1" noChangeArrowheads="1"/>
          </p:cNvPicPr>
          <p:nvPr/>
        </p:nvPicPr>
        <p:blipFill>
          <a:blip r:embed="rId2"/>
          <a:srcRect/>
          <a:stretch>
            <a:fillRect/>
          </a:stretch>
        </p:blipFill>
        <p:spPr bwMode="auto">
          <a:xfrm>
            <a:off x="5154613" y="1597025"/>
            <a:ext cx="133350" cy="88900"/>
          </a:xfrm>
          <a:prstGeom prst="rect">
            <a:avLst/>
          </a:prstGeom>
          <a:noFill/>
        </p:spPr>
      </p:pic>
      <p:sp>
        <p:nvSpPr>
          <p:cNvPr id="59405" name="Text Box 13"/>
          <p:cNvSpPr txBox="1">
            <a:spLocks noChangeArrowheads="1"/>
          </p:cNvSpPr>
          <p:nvPr/>
        </p:nvSpPr>
        <p:spPr bwMode="auto">
          <a:xfrm>
            <a:off x="3768725" y="2087563"/>
            <a:ext cx="4659313" cy="701675"/>
          </a:xfrm>
          <a:prstGeom prst="rect">
            <a:avLst/>
          </a:prstGeom>
          <a:noFill/>
          <a:ln w="9525">
            <a:noFill/>
            <a:miter lim="800000"/>
            <a:headEnd/>
            <a:tailEnd/>
          </a:ln>
          <a:effectLst/>
        </p:spPr>
        <p:txBody>
          <a:bodyPr wrap="none">
            <a:spAutoFit/>
          </a:bodyPr>
          <a:lstStyle/>
          <a:p>
            <a:pPr algn="ctr" eaLnBrk="0" hangingPunct="0"/>
            <a:r>
              <a:rPr lang="en-US" sz="2000">
                <a:solidFill>
                  <a:srgbClr val="FF9900"/>
                </a:solidFill>
              </a:rPr>
              <a:t>Climax</a:t>
            </a:r>
          </a:p>
          <a:p>
            <a:pPr algn="ctr" eaLnBrk="0" hangingPunct="0"/>
            <a:r>
              <a:rPr lang="en-US" sz="2000" b="0">
                <a:solidFill>
                  <a:srgbClr val="FFFF99"/>
                </a:solidFill>
              </a:rPr>
              <a:t>most exciting/suspenseful moment</a:t>
            </a:r>
          </a:p>
        </p:txBody>
      </p:sp>
      <p:sp>
        <p:nvSpPr>
          <p:cNvPr id="59406" name="Text Box 14"/>
          <p:cNvSpPr txBox="1">
            <a:spLocks noChangeArrowheads="1"/>
          </p:cNvSpPr>
          <p:nvPr/>
        </p:nvSpPr>
        <p:spPr bwMode="auto">
          <a:xfrm>
            <a:off x="6218238" y="4083050"/>
            <a:ext cx="2112962" cy="1006475"/>
          </a:xfrm>
          <a:prstGeom prst="rect">
            <a:avLst/>
          </a:prstGeom>
          <a:noFill/>
          <a:ln w="9525">
            <a:noFill/>
            <a:miter lim="800000"/>
            <a:headEnd/>
            <a:tailEnd/>
          </a:ln>
          <a:effectLst/>
        </p:spPr>
        <p:txBody>
          <a:bodyPr>
            <a:spAutoFit/>
          </a:bodyPr>
          <a:lstStyle/>
          <a:p>
            <a:pPr eaLnBrk="0" hangingPunct="0"/>
            <a:r>
              <a:rPr lang="en-US" sz="2000" dirty="0">
                <a:solidFill>
                  <a:srgbClr val="FF9900"/>
                </a:solidFill>
              </a:rPr>
              <a:t>Resolution</a:t>
            </a:r>
          </a:p>
          <a:p>
            <a:pPr eaLnBrk="0" hangingPunct="0"/>
            <a:r>
              <a:rPr lang="en-US" sz="2000" b="0" dirty="0">
                <a:solidFill>
                  <a:srgbClr val="FFFF99"/>
                </a:solidFill>
              </a:rPr>
              <a:t>problems are </a:t>
            </a:r>
          </a:p>
          <a:p>
            <a:pPr eaLnBrk="0" hangingPunct="0"/>
            <a:r>
              <a:rPr lang="en-US" sz="2000" b="0" dirty="0">
                <a:solidFill>
                  <a:srgbClr val="FFFF99"/>
                </a:solidFill>
              </a:rPr>
              <a:t>resolved</a:t>
            </a:r>
          </a:p>
        </p:txBody>
      </p:sp>
      <p:sp>
        <p:nvSpPr>
          <p:cNvPr id="59407" name="Text Box 15"/>
          <p:cNvSpPr txBox="1">
            <a:spLocks noChangeArrowheads="1"/>
          </p:cNvSpPr>
          <p:nvPr/>
        </p:nvSpPr>
        <p:spPr bwMode="auto">
          <a:xfrm>
            <a:off x="903288" y="2909888"/>
            <a:ext cx="4458272" cy="707886"/>
          </a:xfrm>
          <a:prstGeom prst="rect">
            <a:avLst/>
          </a:prstGeom>
          <a:noFill/>
          <a:ln w="9525">
            <a:noFill/>
            <a:miter lim="800000"/>
            <a:headEnd/>
            <a:tailEnd/>
          </a:ln>
          <a:effectLst/>
        </p:spPr>
        <p:txBody>
          <a:bodyPr wrap="none">
            <a:spAutoFit/>
          </a:bodyPr>
          <a:lstStyle/>
          <a:p>
            <a:pPr eaLnBrk="0" hangingPunct="0"/>
            <a:r>
              <a:rPr lang="en-US" sz="2000" dirty="0" smtClean="0">
                <a:solidFill>
                  <a:srgbClr val="FF9900"/>
                </a:solidFill>
              </a:rPr>
              <a:t>Complications / Rising Action</a:t>
            </a:r>
            <a:endParaRPr lang="en-US" sz="2000" dirty="0">
              <a:solidFill>
                <a:srgbClr val="FF9900"/>
              </a:solidFill>
            </a:endParaRPr>
          </a:p>
          <a:p>
            <a:pPr eaLnBrk="0" hangingPunct="0"/>
            <a:r>
              <a:rPr lang="en-US" sz="2000" b="0" dirty="0">
                <a:solidFill>
                  <a:srgbClr val="FFFF99"/>
                </a:solidFill>
              </a:rPr>
              <a:t>new problems arise</a:t>
            </a:r>
          </a:p>
        </p:txBody>
      </p:sp>
      <p:sp>
        <p:nvSpPr>
          <p:cNvPr id="59416" name="Line 24"/>
          <p:cNvSpPr>
            <a:spLocks noChangeShapeType="1"/>
          </p:cNvSpPr>
          <p:nvPr/>
        </p:nvSpPr>
        <p:spPr bwMode="auto">
          <a:xfrm>
            <a:off x="698500" y="4498975"/>
            <a:ext cx="914400" cy="1588"/>
          </a:xfrm>
          <a:prstGeom prst="line">
            <a:avLst/>
          </a:prstGeom>
          <a:noFill/>
          <a:ln w="28575">
            <a:solidFill>
              <a:srgbClr val="FFFF99"/>
            </a:solidFill>
            <a:round/>
            <a:headEnd/>
            <a:tailEnd/>
          </a:ln>
          <a:effectLst/>
        </p:spPr>
        <p:txBody>
          <a:bodyPr wrap="none" anchor="ctr"/>
          <a:lstStyle/>
          <a:p>
            <a:endParaRPr lang="en-CA"/>
          </a:p>
        </p:txBody>
      </p:sp>
      <p:sp>
        <p:nvSpPr>
          <p:cNvPr id="59402" name="Line 10"/>
          <p:cNvSpPr>
            <a:spLocks noChangeShapeType="1"/>
          </p:cNvSpPr>
          <p:nvPr/>
        </p:nvSpPr>
        <p:spPr bwMode="auto">
          <a:xfrm flipV="1">
            <a:off x="1574800" y="3043238"/>
            <a:ext cx="4473575" cy="1460500"/>
          </a:xfrm>
          <a:prstGeom prst="line">
            <a:avLst/>
          </a:prstGeom>
          <a:noFill/>
          <a:ln w="28575">
            <a:solidFill>
              <a:srgbClr val="FFFF99"/>
            </a:solidFill>
            <a:round/>
            <a:headEnd/>
            <a:tailEnd/>
          </a:ln>
          <a:effectLst/>
        </p:spPr>
        <p:txBody>
          <a:bodyPr wrap="none" anchor="ctr"/>
          <a:lstStyle/>
          <a:p>
            <a:endParaRPr lang="en-CA"/>
          </a:p>
        </p:txBody>
      </p:sp>
      <p:sp>
        <p:nvSpPr>
          <p:cNvPr id="59403" name="Line 11"/>
          <p:cNvSpPr>
            <a:spLocks noChangeShapeType="1"/>
          </p:cNvSpPr>
          <p:nvPr/>
        </p:nvSpPr>
        <p:spPr bwMode="auto">
          <a:xfrm>
            <a:off x="6121400" y="3016250"/>
            <a:ext cx="838200" cy="873125"/>
          </a:xfrm>
          <a:prstGeom prst="line">
            <a:avLst/>
          </a:prstGeom>
          <a:noFill/>
          <a:ln w="28575">
            <a:solidFill>
              <a:srgbClr val="FFFF99"/>
            </a:solidFill>
            <a:round/>
            <a:headEnd/>
            <a:tailEnd/>
          </a:ln>
          <a:effectLst/>
        </p:spPr>
        <p:txBody>
          <a:bodyPr wrap="none" anchor="ctr"/>
          <a:lstStyle/>
          <a:p>
            <a:endParaRPr lang="en-CA"/>
          </a:p>
        </p:txBody>
      </p:sp>
      <p:sp>
        <p:nvSpPr>
          <p:cNvPr id="59404" name="Oval 12"/>
          <p:cNvSpPr>
            <a:spLocks noChangeArrowheads="1"/>
          </p:cNvSpPr>
          <p:nvPr/>
        </p:nvSpPr>
        <p:spPr bwMode="auto">
          <a:xfrm>
            <a:off x="6024563" y="2946400"/>
            <a:ext cx="152400" cy="152400"/>
          </a:xfrm>
          <a:prstGeom prst="ellipse">
            <a:avLst/>
          </a:prstGeom>
          <a:solidFill>
            <a:srgbClr val="FF9900"/>
          </a:solidFill>
          <a:ln w="9525">
            <a:noFill/>
            <a:round/>
            <a:headEnd/>
            <a:tailEnd/>
          </a:ln>
          <a:effectLst/>
        </p:spPr>
        <p:txBody>
          <a:bodyPr wrap="none" anchor="ctr"/>
          <a:lstStyle/>
          <a:p>
            <a:pPr algn="ctr" eaLnBrk="0" hangingPunct="0"/>
            <a:endParaRPr lang="en-US" sz="2400" b="0">
              <a:solidFill>
                <a:srgbClr val="FF9900"/>
              </a:solidFill>
              <a:latin typeface="Times New Roman" pitchFamily="18" charset="0"/>
            </a:endParaRPr>
          </a:p>
        </p:txBody>
      </p:sp>
      <p:sp>
        <p:nvSpPr>
          <p:cNvPr id="59411" name="Line 19"/>
          <p:cNvSpPr>
            <a:spLocks noChangeShapeType="1"/>
          </p:cNvSpPr>
          <p:nvPr/>
        </p:nvSpPr>
        <p:spPr bwMode="auto">
          <a:xfrm>
            <a:off x="6921500" y="3889375"/>
            <a:ext cx="914400" cy="1588"/>
          </a:xfrm>
          <a:prstGeom prst="line">
            <a:avLst/>
          </a:prstGeom>
          <a:noFill/>
          <a:ln w="28575">
            <a:solidFill>
              <a:srgbClr val="FFFF99"/>
            </a:solidFill>
            <a:round/>
            <a:headEnd/>
            <a:tailEnd/>
          </a:ln>
          <a:effectLst/>
        </p:spPr>
        <p:txBody>
          <a:bodyPr wrap="none" anchor="ctr"/>
          <a:lstStyle/>
          <a:p>
            <a:endParaRPr lang="en-CA"/>
          </a:p>
        </p:txBody>
      </p:sp>
      <p:sp>
        <p:nvSpPr>
          <p:cNvPr id="59412" name="Oval 20"/>
          <p:cNvSpPr>
            <a:spLocks noChangeArrowheads="1"/>
          </p:cNvSpPr>
          <p:nvPr/>
        </p:nvSpPr>
        <p:spPr bwMode="auto">
          <a:xfrm>
            <a:off x="6880225" y="3800475"/>
            <a:ext cx="152400" cy="152400"/>
          </a:xfrm>
          <a:prstGeom prst="ellipse">
            <a:avLst/>
          </a:prstGeom>
          <a:solidFill>
            <a:srgbClr val="FF9900"/>
          </a:solidFill>
          <a:ln w="9525">
            <a:noFill/>
            <a:round/>
            <a:headEnd/>
            <a:tailEnd/>
          </a:ln>
          <a:effectLst/>
        </p:spPr>
        <p:txBody>
          <a:bodyPr wrap="none" anchor="ctr"/>
          <a:lstStyle/>
          <a:p>
            <a:pPr algn="ctr" eaLnBrk="0" hangingPunct="0"/>
            <a:endParaRPr lang="en-US" sz="2400" b="0">
              <a:solidFill>
                <a:srgbClr val="FF9900"/>
              </a:solidFill>
              <a:latin typeface="Times New Roman" pitchFamily="18" charset="0"/>
            </a:endParaRPr>
          </a:p>
        </p:txBody>
      </p:sp>
      <p:sp>
        <p:nvSpPr>
          <p:cNvPr id="59414" name="Oval 22"/>
          <p:cNvSpPr>
            <a:spLocks noChangeArrowheads="1"/>
          </p:cNvSpPr>
          <p:nvPr/>
        </p:nvSpPr>
        <p:spPr bwMode="auto">
          <a:xfrm>
            <a:off x="1079500" y="4419600"/>
            <a:ext cx="152400" cy="152400"/>
          </a:xfrm>
          <a:prstGeom prst="ellipse">
            <a:avLst/>
          </a:prstGeom>
          <a:solidFill>
            <a:srgbClr val="FF9900"/>
          </a:solidFill>
          <a:ln w="9525">
            <a:noFill/>
            <a:round/>
            <a:headEnd/>
            <a:tailEnd/>
          </a:ln>
          <a:effectLst/>
        </p:spPr>
        <p:txBody>
          <a:bodyPr wrap="none" anchor="ctr"/>
          <a:lstStyle/>
          <a:p>
            <a:pPr algn="ctr" eaLnBrk="0" hangingPunct="0"/>
            <a:endParaRPr lang="en-US" sz="2400" b="0">
              <a:solidFill>
                <a:srgbClr val="FF9900"/>
              </a:solidFill>
              <a:latin typeface="Times New Roman" pitchFamily="18" charset="0"/>
            </a:endParaRPr>
          </a:p>
        </p:txBody>
      </p:sp>
      <p:sp>
        <p:nvSpPr>
          <p:cNvPr id="59415" name="Text Box 23"/>
          <p:cNvSpPr txBox="1">
            <a:spLocks noChangeArrowheads="1"/>
          </p:cNvSpPr>
          <p:nvPr/>
        </p:nvSpPr>
        <p:spPr bwMode="auto">
          <a:xfrm>
            <a:off x="523875" y="4714875"/>
            <a:ext cx="4367213" cy="1015663"/>
          </a:xfrm>
          <a:prstGeom prst="rect">
            <a:avLst/>
          </a:prstGeom>
          <a:noFill/>
          <a:ln w="9525">
            <a:noFill/>
            <a:miter lim="800000"/>
            <a:headEnd/>
            <a:tailEnd/>
          </a:ln>
          <a:effectLst/>
        </p:spPr>
        <p:txBody>
          <a:bodyPr>
            <a:spAutoFit/>
          </a:bodyPr>
          <a:lstStyle/>
          <a:p>
            <a:pPr eaLnBrk="0" hangingPunct="0"/>
            <a:r>
              <a:rPr lang="en-US" sz="2000" dirty="0">
                <a:solidFill>
                  <a:srgbClr val="FF9900"/>
                </a:solidFill>
              </a:rPr>
              <a:t>Basic </a:t>
            </a:r>
            <a:r>
              <a:rPr lang="en-US" sz="2000" dirty="0" smtClean="0">
                <a:solidFill>
                  <a:srgbClr val="FF9900"/>
                </a:solidFill>
              </a:rPr>
              <a:t>Situation/Exposition /Introduction</a:t>
            </a:r>
            <a:r>
              <a:rPr lang="en-US" sz="2000" dirty="0">
                <a:solidFill>
                  <a:srgbClr val="FF9900"/>
                </a:solidFill>
              </a:rPr>
              <a:t/>
            </a:r>
            <a:br>
              <a:rPr lang="en-US" sz="2000" dirty="0">
                <a:solidFill>
                  <a:srgbClr val="FF9900"/>
                </a:solidFill>
              </a:rPr>
            </a:br>
            <a:r>
              <a:rPr lang="en-US" sz="2000" b="0" dirty="0">
                <a:solidFill>
                  <a:srgbClr val="FFFFA3"/>
                </a:solidFill>
              </a:rPr>
              <a:t>conflict</a:t>
            </a:r>
            <a:r>
              <a:rPr lang="en-US" sz="2000" dirty="0">
                <a:solidFill>
                  <a:srgbClr val="FF9900"/>
                </a:solidFill>
              </a:rPr>
              <a:t> </a:t>
            </a:r>
            <a:r>
              <a:rPr lang="en-US" sz="2000" b="0" dirty="0">
                <a:solidFill>
                  <a:srgbClr val="FFFF99"/>
                </a:solidFill>
              </a:rPr>
              <a:t>is introduced</a:t>
            </a:r>
          </a:p>
        </p:txBody>
      </p:sp>
      <p:pic>
        <p:nvPicPr>
          <p:cNvPr id="59421" name="Picture 29"/>
          <p:cNvPicPr>
            <a:picLocks noChangeAspect="1" noChangeArrowheads="1"/>
          </p:cNvPicPr>
          <p:nvPr/>
        </p:nvPicPr>
        <p:blipFill>
          <a:blip r:embed="rId2"/>
          <a:srcRect/>
          <a:stretch>
            <a:fillRect/>
          </a:stretch>
        </p:blipFill>
        <p:spPr bwMode="auto">
          <a:xfrm>
            <a:off x="3365500" y="5216525"/>
            <a:ext cx="133350" cy="88900"/>
          </a:xfrm>
          <a:prstGeom prst="rect">
            <a:avLst/>
          </a:prstGeom>
          <a:noFill/>
        </p:spPr>
      </p:pic>
      <p:pic>
        <p:nvPicPr>
          <p:cNvPr id="59422" name="Picture 30"/>
          <p:cNvPicPr>
            <a:picLocks noChangeAspect="1" noChangeArrowheads="1"/>
          </p:cNvPicPr>
          <p:nvPr/>
        </p:nvPicPr>
        <p:blipFill>
          <a:blip r:embed="rId2"/>
          <a:srcRect/>
          <a:stretch>
            <a:fillRect/>
          </a:stretch>
        </p:blipFill>
        <p:spPr bwMode="auto">
          <a:xfrm>
            <a:off x="3602038" y="3421063"/>
            <a:ext cx="133350" cy="88900"/>
          </a:xfrm>
          <a:prstGeom prst="rect">
            <a:avLst/>
          </a:prstGeom>
          <a:noFill/>
        </p:spPr>
      </p:pic>
      <p:pic>
        <p:nvPicPr>
          <p:cNvPr id="59423" name="Picture 31"/>
          <p:cNvPicPr>
            <a:picLocks noChangeAspect="1" noChangeArrowheads="1"/>
          </p:cNvPicPr>
          <p:nvPr/>
        </p:nvPicPr>
        <p:blipFill>
          <a:blip r:embed="rId2"/>
          <a:srcRect/>
          <a:stretch>
            <a:fillRect/>
          </a:stretch>
        </p:blipFill>
        <p:spPr bwMode="auto">
          <a:xfrm>
            <a:off x="8470900" y="2597150"/>
            <a:ext cx="133350" cy="88900"/>
          </a:xfrm>
          <a:prstGeom prst="rect">
            <a:avLst/>
          </a:prstGeom>
          <a:noFill/>
        </p:spPr>
      </p:pic>
      <p:sp>
        <p:nvSpPr>
          <p:cNvPr id="59424" name="Rectangle 32"/>
          <p:cNvSpPr>
            <a:spLocks noGrp="1" noChangeArrowheads="1"/>
          </p:cNvSpPr>
          <p:nvPr>
            <p:ph type="title"/>
          </p:nvPr>
        </p:nvSpPr>
        <p:spPr/>
        <p:txBody>
          <a:bodyPr/>
          <a:lstStyle/>
          <a:p>
            <a:r>
              <a:rPr lang="en-US"/>
              <a:t>Elements of Plot</a:t>
            </a:r>
          </a:p>
        </p:txBody>
      </p:sp>
      <p:sp>
        <p:nvSpPr>
          <p:cNvPr id="59425" name="Text Box 33"/>
          <p:cNvSpPr txBox="1">
            <a:spLocks noChangeArrowheads="1"/>
          </p:cNvSpPr>
          <p:nvPr/>
        </p:nvSpPr>
        <p:spPr bwMode="auto">
          <a:xfrm>
            <a:off x="6391275" y="5664200"/>
            <a:ext cx="2095500" cy="366713"/>
          </a:xfrm>
          <a:prstGeom prst="rect">
            <a:avLst/>
          </a:prstGeom>
          <a:noFill/>
          <a:ln w="9525">
            <a:noFill/>
            <a:miter lim="800000"/>
            <a:headEnd/>
            <a:tailEnd/>
          </a:ln>
          <a:effectLst/>
        </p:spPr>
        <p:txBody>
          <a:bodyPr>
            <a:spAutoFit/>
          </a:bodyPr>
          <a:lstStyle/>
          <a:p>
            <a:pPr>
              <a:spcBef>
                <a:spcPct val="50000"/>
              </a:spcBef>
            </a:pPr>
            <a:r>
              <a:rPr lang="en-US" b="0">
                <a:solidFill>
                  <a:srgbClr val="FFFF99"/>
                </a:solidFill>
              </a:rPr>
              <a:t>[End of Section]</a:t>
            </a:r>
          </a:p>
        </p:txBody>
      </p:sp>
      <p:sp>
        <p:nvSpPr>
          <p:cNvPr id="20" name="Oval 12"/>
          <p:cNvSpPr>
            <a:spLocks noChangeArrowheads="1"/>
          </p:cNvSpPr>
          <p:nvPr/>
        </p:nvSpPr>
        <p:spPr bwMode="auto">
          <a:xfrm>
            <a:off x="3733800" y="3733800"/>
            <a:ext cx="152400" cy="152400"/>
          </a:xfrm>
          <a:prstGeom prst="ellipse">
            <a:avLst/>
          </a:prstGeom>
          <a:solidFill>
            <a:srgbClr val="FF9900"/>
          </a:solidFill>
          <a:ln w="9525">
            <a:noFill/>
            <a:round/>
            <a:headEnd/>
            <a:tailEnd/>
          </a:ln>
          <a:effectLst/>
        </p:spPr>
        <p:txBody>
          <a:bodyPr wrap="none" anchor="ctr"/>
          <a:lstStyle/>
          <a:p>
            <a:pPr algn="ctr" eaLnBrk="0" hangingPunct="0"/>
            <a:endParaRPr lang="en-US" sz="2400" b="0">
              <a:solidFill>
                <a:srgbClr val="FF9900"/>
              </a:solidFill>
              <a:latin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9416"/>
                                        </p:tgtEl>
                                        <p:attrNameLst>
                                          <p:attrName>style.visibility</p:attrName>
                                        </p:attrNameLst>
                                      </p:cBhvr>
                                      <p:to>
                                        <p:strVal val="visible"/>
                                      </p:to>
                                    </p:set>
                                    <p:animEffect transition="in" filter="wipe(left)">
                                      <p:cBhvr>
                                        <p:cTn id="7" dur="500"/>
                                        <p:tgtEl>
                                          <p:spTgt spid="5941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14"/>
                                        </p:tgtEl>
                                        <p:attrNameLst>
                                          <p:attrName>style.visibility</p:attrName>
                                        </p:attrNameLst>
                                      </p:cBhvr>
                                      <p:to>
                                        <p:strVal val="visible"/>
                                      </p:to>
                                    </p:set>
                                    <p:animEffect transition="in" filter="wipe(left)">
                                      <p:cBhvr>
                                        <p:cTn id="10" dur="500"/>
                                        <p:tgtEl>
                                          <p:spTgt spid="5941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415"/>
                                        </p:tgtEl>
                                        <p:attrNameLst>
                                          <p:attrName>style.visibility</p:attrName>
                                        </p:attrNameLst>
                                      </p:cBhvr>
                                      <p:to>
                                        <p:strVal val="visible"/>
                                      </p:to>
                                    </p:set>
                                    <p:animEffect transition="in" filter="wipe(left)">
                                      <p:cBhvr>
                                        <p:cTn id="14" dur="500"/>
                                        <p:tgtEl>
                                          <p:spTgt spid="59415"/>
                                        </p:tgtEl>
                                      </p:cBhvr>
                                    </p:animEffect>
                                  </p:childTnLst>
                                </p:cTn>
                              </p:par>
                            </p:childTnLst>
                          </p:cTn>
                        </p:par>
                        <p:par>
                          <p:cTn id="15" fill="hold">
                            <p:stCondLst>
                              <p:cond delay="1000"/>
                            </p:stCondLst>
                            <p:childTnLst>
                              <p:par>
                                <p:cTn id="16" presetID="1" presetClass="entr" presetSubtype="0" fill="hold" nodeType="afterEffect">
                                  <p:stCondLst>
                                    <p:cond delay="0"/>
                                  </p:stCondLst>
                                  <p:childTnLst>
                                    <p:set>
                                      <p:cBhvr>
                                        <p:cTn id="17" dur="1" fill="hold">
                                          <p:stCondLst>
                                            <p:cond delay="0"/>
                                          </p:stCondLst>
                                        </p:cTn>
                                        <p:tgtEl>
                                          <p:spTgt spid="59421"/>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9402"/>
                                        </p:tgtEl>
                                        <p:attrNameLst>
                                          <p:attrName>style.visibility</p:attrName>
                                        </p:attrNameLst>
                                      </p:cBhvr>
                                      <p:to>
                                        <p:strVal val="visible"/>
                                      </p:to>
                                    </p:set>
                                    <p:animEffect transition="in" filter="wipe(left)">
                                      <p:cBhvr>
                                        <p:cTn id="22" dur="500"/>
                                        <p:tgtEl>
                                          <p:spTgt spid="59402"/>
                                        </p:tgtEl>
                                      </p:cBhvr>
                                    </p:animEffect>
                                  </p:childTnLst>
                                </p:cTn>
                              </p:par>
                            </p:childTnLst>
                          </p:cTn>
                        </p:par>
                        <p:par>
                          <p:cTn id="23" fill="hold">
                            <p:stCondLst>
                              <p:cond delay="500"/>
                            </p:stCondLst>
                            <p:childTnLst>
                              <p:par>
                                <p:cTn id="24" presetID="22" presetClass="entr" presetSubtype="8" fill="hold" grpId="0" nodeType="afterEffect">
                                  <p:stCondLst>
                                    <p:cond delay="0"/>
                                  </p:stCondLst>
                                  <p:childTnLst>
                                    <p:set>
                                      <p:cBhvr>
                                        <p:cTn id="25" dur="1" fill="hold">
                                          <p:stCondLst>
                                            <p:cond delay="0"/>
                                          </p:stCondLst>
                                        </p:cTn>
                                        <p:tgtEl>
                                          <p:spTgt spid="59407"/>
                                        </p:tgtEl>
                                        <p:attrNameLst>
                                          <p:attrName>style.visibility</p:attrName>
                                        </p:attrNameLst>
                                      </p:cBhvr>
                                      <p:to>
                                        <p:strVal val="visible"/>
                                      </p:to>
                                    </p:set>
                                    <p:animEffect transition="in" filter="wipe(left)">
                                      <p:cBhvr>
                                        <p:cTn id="26" dur="500"/>
                                        <p:tgtEl>
                                          <p:spTgt spid="59407"/>
                                        </p:tgtEl>
                                      </p:cBhvr>
                                    </p:animEffect>
                                  </p:childTnLst>
                                </p:cTn>
                              </p:par>
                            </p:childTnLst>
                          </p:cTn>
                        </p:par>
                        <p:par>
                          <p:cTn id="27" fill="hold">
                            <p:stCondLst>
                              <p:cond delay="1000"/>
                            </p:stCondLst>
                            <p:childTnLst>
                              <p:par>
                                <p:cTn id="28" presetID="1" presetClass="entr" presetSubtype="0" fill="hold" nodeType="afterEffect">
                                  <p:stCondLst>
                                    <p:cond delay="0"/>
                                  </p:stCondLst>
                                  <p:childTnLst>
                                    <p:set>
                                      <p:cBhvr>
                                        <p:cTn id="29" dur="1" fill="hold">
                                          <p:stCondLst>
                                            <p:cond delay="0"/>
                                          </p:stCondLst>
                                        </p:cTn>
                                        <p:tgtEl>
                                          <p:spTgt spid="59422"/>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59404"/>
                                        </p:tgtEl>
                                        <p:attrNameLst>
                                          <p:attrName>style.visibility</p:attrName>
                                        </p:attrNameLst>
                                      </p:cBhvr>
                                      <p:to>
                                        <p:strVal val="visible"/>
                                      </p:to>
                                    </p:set>
                                    <p:animEffect transition="in" filter="wipe(left)">
                                      <p:cBhvr>
                                        <p:cTn id="34" dur="500"/>
                                        <p:tgtEl>
                                          <p:spTgt spid="59404"/>
                                        </p:tgtEl>
                                      </p:cBhvr>
                                    </p:animEffect>
                                  </p:childTnLst>
                                </p:cTn>
                              </p:par>
                            </p:childTnLst>
                          </p:cTn>
                        </p:par>
                        <p:par>
                          <p:cTn id="35" fill="hold">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59405"/>
                                        </p:tgtEl>
                                        <p:attrNameLst>
                                          <p:attrName>style.visibility</p:attrName>
                                        </p:attrNameLst>
                                      </p:cBhvr>
                                      <p:to>
                                        <p:strVal val="visible"/>
                                      </p:to>
                                    </p:set>
                                    <p:animEffect transition="in" filter="wipe(left)">
                                      <p:cBhvr>
                                        <p:cTn id="38" dur="500"/>
                                        <p:tgtEl>
                                          <p:spTgt spid="59405"/>
                                        </p:tgtEl>
                                      </p:cBhvr>
                                    </p:animEffect>
                                  </p:childTnLst>
                                </p:cTn>
                              </p:par>
                            </p:childTnLst>
                          </p:cTn>
                        </p:par>
                        <p:par>
                          <p:cTn id="39" fill="hold">
                            <p:stCondLst>
                              <p:cond delay="1000"/>
                            </p:stCondLst>
                            <p:childTnLst>
                              <p:par>
                                <p:cTn id="40" presetID="1" presetClass="entr" presetSubtype="0" fill="hold" nodeType="afterEffect">
                                  <p:stCondLst>
                                    <p:cond delay="0"/>
                                  </p:stCondLst>
                                  <p:childTnLst>
                                    <p:set>
                                      <p:cBhvr>
                                        <p:cTn id="41" dur="1" fill="hold">
                                          <p:stCondLst>
                                            <p:cond delay="0"/>
                                          </p:stCondLst>
                                        </p:cTn>
                                        <p:tgtEl>
                                          <p:spTgt spid="59423"/>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59403"/>
                                        </p:tgtEl>
                                        <p:attrNameLst>
                                          <p:attrName>style.visibility</p:attrName>
                                        </p:attrNameLst>
                                      </p:cBhvr>
                                      <p:to>
                                        <p:strVal val="visible"/>
                                      </p:to>
                                    </p:set>
                                    <p:animEffect transition="in" filter="wipe(left)">
                                      <p:cBhvr>
                                        <p:cTn id="46" dur="500"/>
                                        <p:tgtEl>
                                          <p:spTgt spid="59403"/>
                                        </p:tgtEl>
                                      </p:cBhvr>
                                    </p:animEffect>
                                  </p:childTnLst>
                                </p:cTn>
                              </p:par>
                            </p:childTnLst>
                          </p:cTn>
                        </p:par>
                        <p:par>
                          <p:cTn id="47" fill="hold">
                            <p:stCondLst>
                              <p:cond delay="500"/>
                            </p:stCondLst>
                            <p:childTnLst>
                              <p:par>
                                <p:cTn id="48" presetID="22" presetClass="entr" presetSubtype="8" fill="hold" grpId="0" nodeType="afterEffect">
                                  <p:stCondLst>
                                    <p:cond delay="0"/>
                                  </p:stCondLst>
                                  <p:childTnLst>
                                    <p:set>
                                      <p:cBhvr>
                                        <p:cTn id="49" dur="1" fill="hold">
                                          <p:stCondLst>
                                            <p:cond delay="0"/>
                                          </p:stCondLst>
                                        </p:cTn>
                                        <p:tgtEl>
                                          <p:spTgt spid="59412"/>
                                        </p:tgtEl>
                                        <p:attrNameLst>
                                          <p:attrName>style.visibility</p:attrName>
                                        </p:attrNameLst>
                                      </p:cBhvr>
                                      <p:to>
                                        <p:strVal val="visible"/>
                                      </p:to>
                                    </p:set>
                                    <p:animEffect transition="in" filter="wipe(left)">
                                      <p:cBhvr>
                                        <p:cTn id="50" dur="500"/>
                                        <p:tgtEl>
                                          <p:spTgt spid="59412"/>
                                        </p:tgtEl>
                                      </p:cBhvr>
                                    </p:animEffect>
                                  </p:childTnLst>
                                </p:cTn>
                              </p:par>
                            </p:childTnLst>
                          </p:cTn>
                        </p:par>
                        <p:par>
                          <p:cTn id="51" fill="hold">
                            <p:stCondLst>
                              <p:cond delay="1000"/>
                            </p:stCondLst>
                            <p:childTnLst>
                              <p:par>
                                <p:cTn id="52" presetID="22" presetClass="entr" presetSubtype="8" fill="hold" grpId="0" nodeType="afterEffect">
                                  <p:stCondLst>
                                    <p:cond delay="0"/>
                                  </p:stCondLst>
                                  <p:childTnLst>
                                    <p:set>
                                      <p:cBhvr>
                                        <p:cTn id="53" dur="1" fill="hold">
                                          <p:stCondLst>
                                            <p:cond delay="0"/>
                                          </p:stCondLst>
                                        </p:cTn>
                                        <p:tgtEl>
                                          <p:spTgt spid="59406"/>
                                        </p:tgtEl>
                                        <p:attrNameLst>
                                          <p:attrName>style.visibility</p:attrName>
                                        </p:attrNameLst>
                                      </p:cBhvr>
                                      <p:to>
                                        <p:strVal val="visible"/>
                                      </p:to>
                                    </p:set>
                                    <p:animEffect transition="in" filter="wipe(left)">
                                      <p:cBhvr>
                                        <p:cTn id="54" dur="500"/>
                                        <p:tgtEl>
                                          <p:spTgt spid="5940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9411"/>
                                        </p:tgtEl>
                                        <p:attrNameLst>
                                          <p:attrName>style.visibility</p:attrName>
                                        </p:attrNameLst>
                                      </p:cBhvr>
                                      <p:to>
                                        <p:strVal val="visible"/>
                                      </p:to>
                                    </p:set>
                                    <p:animEffect transition="in" filter="wipe(left)">
                                      <p:cBhvr>
                                        <p:cTn id="57" dur="500"/>
                                        <p:tgtEl>
                                          <p:spTgt spid="59411"/>
                                        </p:tgtEl>
                                      </p:cBhvr>
                                    </p:animEffect>
                                  </p:childTnLst>
                                </p:cTn>
                              </p:par>
                            </p:childTnLst>
                          </p:cTn>
                        </p:par>
                        <p:par>
                          <p:cTn id="58" fill="hold">
                            <p:stCondLst>
                              <p:cond delay="1500"/>
                            </p:stCondLst>
                            <p:childTnLst>
                              <p:par>
                                <p:cTn id="59" presetID="1" presetClass="entr" presetSubtype="0" fill="hold" grpId="0" nodeType="afterEffect">
                                  <p:stCondLst>
                                    <p:cond delay="0"/>
                                  </p:stCondLst>
                                  <p:childTnLst>
                                    <p:set>
                                      <p:cBhvr>
                                        <p:cTn id="60" dur="1" fill="hold">
                                          <p:stCondLst>
                                            <p:cond delay="0"/>
                                          </p:stCondLst>
                                        </p:cTn>
                                        <p:tgtEl>
                                          <p:spTgt spid="59425"/>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grpId="0" nodeType="click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wipe(left)">
                                      <p:cBhvr>
                                        <p:cTn id="6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405" grpId="0"/>
      <p:bldP spid="59406" grpId="0"/>
      <p:bldP spid="59407" grpId="0"/>
      <p:bldP spid="59416" grpId="0" animBg="1"/>
      <p:bldP spid="59402" grpId="0" animBg="1"/>
      <p:bldP spid="59403" grpId="0" animBg="1"/>
      <p:bldP spid="59404" grpId="0" animBg="1"/>
      <p:bldP spid="59411" grpId="0" animBg="1"/>
      <p:bldP spid="59412" grpId="0" animBg="1"/>
      <p:bldP spid="59414" grpId="0" animBg="1"/>
      <p:bldP spid="59415" grpId="0"/>
      <p:bldP spid="59425" grpId="0"/>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0" name="Text Box 130"/>
          <p:cNvSpPr txBox="1">
            <a:spLocks noChangeArrowheads="1"/>
          </p:cNvSpPr>
          <p:nvPr/>
        </p:nvSpPr>
        <p:spPr bwMode="auto">
          <a:xfrm>
            <a:off x="533400" y="2644775"/>
            <a:ext cx="4262438" cy="822325"/>
          </a:xfrm>
          <a:prstGeom prst="rect">
            <a:avLst/>
          </a:prstGeom>
          <a:noFill/>
          <a:ln w="9525" algn="ctr">
            <a:noFill/>
            <a:miter lim="800000"/>
            <a:headEnd/>
            <a:tailEnd/>
          </a:ln>
          <a:effectLst/>
        </p:spPr>
        <p:txBody>
          <a:bodyPr>
            <a:spAutoFit/>
          </a:bodyPr>
          <a:lstStyle/>
          <a:p>
            <a:pPr marL="452438" lvl="1" indent="-338138">
              <a:spcBef>
                <a:spcPct val="50000"/>
              </a:spcBef>
              <a:buFontTx/>
              <a:buChar char="•"/>
            </a:pPr>
            <a:r>
              <a:rPr lang="en-US" sz="2400" b="0">
                <a:solidFill>
                  <a:srgbClr val="FFFF99"/>
                </a:solidFill>
              </a:rPr>
              <a:t>wants something very much</a:t>
            </a:r>
          </a:p>
        </p:txBody>
      </p:sp>
      <p:sp>
        <p:nvSpPr>
          <p:cNvPr id="5123" name="Text Box 3"/>
          <p:cNvSpPr txBox="1">
            <a:spLocks noChangeArrowheads="1"/>
          </p:cNvSpPr>
          <p:nvPr/>
        </p:nvSpPr>
        <p:spPr bwMode="auto">
          <a:xfrm>
            <a:off x="533400" y="1370013"/>
            <a:ext cx="7783513" cy="1187450"/>
          </a:xfrm>
          <a:prstGeom prst="rect">
            <a:avLst/>
          </a:prstGeom>
          <a:noFill/>
          <a:ln w="9525">
            <a:noFill/>
            <a:miter lim="800000"/>
            <a:headEnd/>
            <a:tailEnd/>
          </a:ln>
          <a:effectLst/>
        </p:spPr>
        <p:txBody>
          <a:bodyPr>
            <a:spAutoFit/>
          </a:bodyPr>
          <a:lstStyle/>
          <a:p>
            <a:pPr>
              <a:spcBef>
                <a:spcPct val="50000"/>
              </a:spcBef>
            </a:pPr>
            <a:r>
              <a:rPr lang="en-US" sz="2400" b="0">
                <a:solidFill>
                  <a:srgbClr val="FFFF99"/>
                </a:solidFill>
              </a:rPr>
              <a:t>The first part of a story is the </a:t>
            </a:r>
            <a:r>
              <a:rPr lang="en-US" sz="2400">
                <a:solidFill>
                  <a:srgbClr val="FF9900"/>
                </a:solidFill>
              </a:rPr>
              <a:t>basic situation,</a:t>
            </a:r>
            <a:r>
              <a:rPr lang="en-US" sz="2400" b="0">
                <a:solidFill>
                  <a:srgbClr val="FFFF99"/>
                </a:solidFill>
              </a:rPr>
              <a:t> or </a:t>
            </a:r>
            <a:r>
              <a:rPr lang="en-US" sz="2400">
                <a:solidFill>
                  <a:srgbClr val="FF9900"/>
                </a:solidFill>
              </a:rPr>
              <a:t>exposition.</a:t>
            </a:r>
            <a:r>
              <a:rPr lang="en-US" sz="2400" b="0">
                <a:solidFill>
                  <a:srgbClr val="FFFF99"/>
                </a:solidFill>
              </a:rPr>
              <a:t> The writer introduces a character who</a:t>
            </a:r>
          </a:p>
        </p:txBody>
      </p:sp>
      <p:pic>
        <p:nvPicPr>
          <p:cNvPr id="5180" name="Picture 60"/>
          <p:cNvPicPr>
            <a:picLocks noChangeAspect="1" noChangeArrowheads="1"/>
          </p:cNvPicPr>
          <p:nvPr/>
        </p:nvPicPr>
        <p:blipFill>
          <a:blip r:embed="rId3"/>
          <a:srcRect/>
          <a:stretch>
            <a:fillRect/>
          </a:stretch>
        </p:blipFill>
        <p:spPr bwMode="auto">
          <a:xfrm>
            <a:off x="1404938" y="2332038"/>
            <a:ext cx="133350" cy="88900"/>
          </a:xfrm>
          <a:prstGeom prst="rect">
            <a:avLst/>
          </a:prstGeom>
          <a:noFill/>
        </p:spPr>
      </p:pic>
      <p:sp>
        <p:nvSpPr>
          <p:cNvPr id="5251" name="Text Box 131"/>
          <p:cNvSpPr txBox="1">
            <a:spLocks noChangeArrowheads="1"/>
          </p:cNvSpPr>
          <p:nvPr/>
        </p:nvSpPr>
        <p:spPr bwMode="auto">
          <a:xfrm>
            <a:off x="533400" y="3557588"/>
            <a:ext cx="4262438" cy="822325"/>
          </a:xfrm>
          <a:prstGeom prst="rect">
            <a:avLst/>
          </a:prstGeom>
          <a:noFill/>
          <a:ln w="9525" algn="ctr">
            <a:noFill/>
            <a:miter lim="800000"/>
            <a:headEnd/>
            <a:tailEnd/>
          </a:ln>
          <a:effectLst/>
        </p:spPr>
        <p:txBody>
          <a:bodyPr>
            <a:spAutoFit/>
          </a:bodyPr>
          <a:lstStyle/>
          <a:p>
            <a:pPr lvl="1" indent="-342900">
              <a:spcBef>
                <a:spcPct val="50000"/>
              </a:spcBef>
              <a:buFontTx/>
              <a:buChar char="•"/>
            </a:pPr>
            <a:r>
              <a:rPr lang="en-US" sz="2400" b="0">
                <a:solidFill>
                  <a:srgbClr val="FFFF99"/>
                </a:solidFill>
              </a:rPr>
              <a:t>encounters a </a:t>
            </a:r>
            <a:r>
              <a:rPr lang="en-US" sz="2400">
                <a:solidFill>
                  <a:srgbClr val="FF9900"/>
                </a:solidFill>
              </a:rPr>
              <a:t>conflict</a:t>
            </a:r>
            <a:r>
              <a:rPr lang="en-US" sz="2400" b="0">
                <a:solidFill>
                  <a:srgbClr val="FFFF99"/>
                </a:solidFill>
              </a:rPr>
              <a:t> while trying to get it</a:t>
            </a:r>
          </a:p>
        </p:txBody>
      </p:sp>
      <p:pic>
        <p:nvPicPr>
          <p:cNvPr id="5262" name="Picture 142"/>
          <p:cNvPicPr>
            <a:picLocks noChangeAspect="1" noChangeArrowheads="1"/>
          </p:cNvPicPr>
          <p:nvPr/>
        </p:nvPicPr>
        <p:blipFill>
          <a:blip r:embed="rId3"/>
          <a:srcRect/>
          <a:stretch>
            <a:fillRect/>
          </a:stretch>
        </p:blipFill>
        <p:spPr bwMode="auto">
          <a:xfrm>
            <a:off x="2043113" y="3252788"/>
            <a:ext cx="133350" cy="88900"/>
          </a:xfrm>
          <a:prstGeom prst="rect">
            <a:avLst/>
          </a:prstGeom>
          <a:noFill/>
        </p:spPr>
      </p:pic>
      <p:sp>
        <p:nvSpPr>
          <p:cNvPr id="5276" name="Rectangle 156"/>
          <p:cNvSpPr>
            <a:spLocks noGrp="1" noChangeArrowheads="1"/>
          </p:cNvSpPr>
          <p:nvPr>
            <p:ph type="title"/>
          </p:nvPr>
        </p:nvSpPr>
        <p:spPr/>
        <p:txBody>
          <a:bodyPr/>
          <a:lstStyle/>
          <a:p>
            <a:r>
              <a:rPr lang="en-US"/>
              <a:t>Basic Situation</a:t>
            </a:r>
          </a:p>
        </p:txBody>
      </p:sp>
      <p:pic>
        <p:nvPicPr>
          <p:cNvPr id="5275" name="Picture 155" descr="42108.JPG"/>
          <p:cNvPicPr>
            <a:picLocks noChangeAspect="1" noChangeArrowheads="1"/>
          </p:cNvPicPr>
          <p:nvPr/>
        </p:nvPicPr>
        <p:blipFill>
          <a:blip r:embed="rId4"/>
          <a:srcRect b="12151"/>
          <a:stretch>
            <a:fillRect/>
          </a:stretch>
        </p:blipFill>
        <p:spPr bwMode="auto">
          <a:xfrm>
            <a:off x="5299075" y="3132138"/>
            <a:ext cx="1692275" cy="2249487"/>
          </a:xfrm>
          <a:prstGeom prst="rect">
            <a:avLst/>
          </a:prstGeom>
          <a:noFill/>
        </p:spPr>
      </p:pic>
      <p:pic>
        <p:nvPicPr>
          <p:cNvPr id="5289" name="Picture 169" descr="100084.JPG"/>
          <p:cNvPicPr>
            <a:picLocks noChangeAspect="1" noChangeArrowheads="1"/>
          </p:cNvPicPr>
          <p:nvPr/>
        </p:nvPicPr>
        <p:blipFill>
          <a:blip r:embed="rId5"/>
          <a:srcRect l="32407" r="18149"/>
          <a:stretch>
            <a:fillRect/>
          </a:stretch>
        </p:blipFill>
        <p:spPr bwMode="auto">
          <a:xfrm>
            <a:off x="6915150" y="2582863"/>
            <a:ext cx="1695450" cy="2266950"/>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250"/>
                                        </p:tgtEl>
                                        <p:attrNameLst>
                                          <p:attrName>style.visibility</p:attrName>
                                        </p:attrNameLst>
                                      </p:cBhvr>
                                      <p:to>
                                        <p:strVal val="visible"/>
                                      </p:to>
                                    </p:set>
                                    <p:animEffect transition="in" filter="wipe(left)">
                                      <p:cBhvr>
                                        <p:cTn id="7" dur="500"/>
                                        <p:tgtEl>
                                          <p:spTgt spid="525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275"/>
                                        </p:tgtEl>
                                        <p:attrNameLst>
                                          <p:attrName>style.visibility</p:attrName>
                                        </p:attrNameLst>
                                      </p:cBhvr>
                                      <p:to>
                                        <p:strVal val="visible"/>
                                      </p:to>
                                    </p:set>
                                    <p:animEffect transition="in" filter="wipe(up)">
                                      <p:cBhvr>
                                        <p:cTn id="11" dur="500"/>
                                        <p:tgtEl>
                                          <p:spTgt spid="5275"/>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5289"/>
                                        </p:tgtEl>
                                        <p:attrNameLst>
                                          <p:attrName>style.visibility</p:attrName>
                                        </p:attrNameLst>
                                      </p:cBhvr>
                                      <p:to>
                                        <p:strVal val="visible"/>
                                      </p:to>
                                    </p:set>
                                    <p:animEffect transition="in" filter="wipe(up)">
                                      <p:cBhvr>
                                        <p:cTn id="15" dur="500"/>
                                        <p:tgtEl>
                                          <p:spTgt spid="5289"/>
                                        </p:tgtEl>
                                      </p:cBhvr>
                                    </p:animEffect>
                                  </p:childTnLst>
                                </p:cTn>
                              </p:par>
                            </p:childTnLst>
                          </p:cTn>
                        </p:par>
                        <p:par>
                          <p:cTn id="16" fill="hold">
                            <p:stCondLst>
                              <p:cond delay="1500"/>
                            </p:stCondLst>
                            <p:childTnLst>
                              <p:par>
                                <p:cTn id="17" presetID="1" presetClass="entr" presetSubtype="0" fill="hold" nodeType="afterEffect">
                                  <p:stCondLst>
                                    <p:cond delay="0"/>
                                  </p:stCondLst>
                                  <p:childTnLst>
                                    <p:set>
                                      <p:cBhvr>
                                        <p:cTn id="18" dur="1" fill="hold">
                                          <p:stCondLst>
                                            <p:cond delay="0"/>
                                          </p:stCondLst>
                                        </p:cTn>
                                        <p:tgtEl>
                                          <p:spTgt spid="526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251"/>
                                        </p:tgtEl>
                                        <p:attrNameLst>
                                          <p:attrName>style.visibility</p:attrName>
                                        </p:attrNameLst>
                                      </p:cBhvr>
                                      <p:to>
                                        <p:strVal val="visible"/>
                                      </p:to>
                                    </p:set>
                                    <p:animEffect transition="in" filter="wipe(left)">
                                      <p:cBhvr>
                                        <p:cTn id="23" dur="500"/>
                                        <p:tgtEl>
                                          <p:spTgt spid="5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50" grpId="0"/>
      <p:bldP spid="525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73" name="Picture 33" descr="c01ele106"/>
          <p:cNvPicPr>
            <a:picLocks noChangeAspect="1" noChangeArrowheads="1"/>
          </p:cNvPicPr>
          <p:nvPr/>
        </p:nvPicPr>
        <p:blipFill>
          <a:blip r:embed="rId2"/>
          <a:srcRect/>
          <a:stretch>
            <a:fillRect/>
          </a:stretch>
        </p:blipFill>
        <p:spPr bwMode="auto">
          <a:xfrm>
            <a:off x="5943600" y="2133600"/>
            <a:ext cx="2543175" cy="3486150"/>
          </a:xfrm>
          <a:prstGeom prst="rect">
            <a:avLst/>
          </a:prstGeom>
          <a:noFill/>
        </p:spPr>
      </p:pic>
      <p:sp>
        <p:nvSpPr>
          <p:cNvPr id="87058" name="Text Box 18"/>
          <p:cNvSpPr txBox="1">
            <a:spLocks noChangeArrowheads="1"/>
          </p:cNvSpPr>
          <p:nvPr/>
        </p:nvSpPr>
        <p:spPr bwMode="auto">
          <a:xfrm>
            <a:off x="528638" y="2279650"/>
            <a:ext cx="3967162" cy="1552575"/>
          </a:xfrm>
          <a:prstGeom prst="rect">
            <a:avLst/>
          </a:prstGeom>
          <a:noFill/>
          <a:ln w="9525" algn="ctr">
            <a:noFill/>
            <a:miter lim="800000"/>
            <a:headEnd/>
            <a:tailEnd/>
          </a:ln>
          <a:effectLst/>
        </p:spPr>
        <p:txBody>
          <a:bodyPr>
            <a:spAutoFit/>
          </a:bodyPr>
          <a:lstStyle/>
          <a:p>
            <a:pPr lvl="1" indent="-342900">
              <a:spcBef>
                <a:spcPct val="50000"/>
              </a:spcBef>
              <a:buFontTx/>
              <a:buChar char="•"/>
            </a:pPr>
            <a:r>
              <a:rPr lang="en-US" sz="2400">
                <a:solidFill>
                  <a:srgbClr val="FF9900"/>
                </a:solidFill>
              </a:rPr>
              <a:t>External conflict:</a:t>
            </a:r>
            <a:r>
              <a:rPr lang="en-US" sz="2400" b="0">
                <a:solidFill>
                  <a:srgbClr val="FFFF99"/>
                </a:solidFill>
              </a:rPr>
              <a:t> a struggle between a character and an outside force</a:t>
            </a:r>
          </a:p>
        </p:txBody>
      </p:sp>
      <p:sp>
        <p:nvSpPr>
          <p:cNvPr id="87043" name="Text Box 3"/>
          <p:cNvSpPr txBox="1">
            <a:spLocks noChangeArrowheads="1"/>
          </p:cNvSpPr>
          <p:nvPr/>
        </p:nvSpPr>
        <p:spPr bwMode="auto">
          <a:xfrm>
            <a:off x="528638" y="1370013"/>
            <a:ext cx="8077200" cy="822325"/>
          </a:xfrm>
          <a:prstGeom prst="rect">
            <a:avLst/>
          </a:prstGeom>
          <a:noFill/>
          <a:ln w="9525">
            <a:noFill/>
            <a:miter lim="800000"/>
            <a:headEnd/>
            <a:tailEnd/>
          </a:ln>
          <a:effectLst/>
        </p:spPr>
        <p:txBody>
          <a:bodyPr>
            <a:spAutoFit/>
          </a:bodyPr>
          <a:lstStyle/>
          <a:p>
            <a:pPr>
              <a:spcBef>
                <a:spcPct val="50000"/>
              </a:spcBef>
            </a:pPr>
            <a:r>
              <a:rPr lang="en-US" sz="2400" b="0">
                <a:solidFill>
                  <a:srgbClr val="FFFF99"/>
                </a:solidFill>
              </a:rPr>
              <a:t>The main conflict in a story may be internal or external.</a:t>
            </a:r>
            <a:endParaRPr lang="en-US" sz="2400">
              <a:solidFill>
                <a:srgbClr val="FFFF99"/>
              </a:solidFill>
            </a:endParaRPr>
          </a:p>
        </p:txBody>
      </p:sp>
      <p:pic>
        <p:nvPicPr>
          <p:cNvPr id="87044" name="Picture 4"/>
          <p:cNvPicPr>
            <a:picLocks noChangeAspect="1" noChangeArrowheads="1"/>
          </p:cNvPicPr>
          <p:nvPr/>
        </p:nvPicPr>
        <p:blipFill>
          <a:blip r:embed="rId3"/>
          <a:srcRect/>
          <a:stretch>
            <a:fillRect/>
          </a:stretch>
        </p:blipFill>
        <p:spPr bwMode="auto">
          <a:xfrm>
            <a:off x="2160588" y="1990725"/>
            <a:ext cx="133350" cy="88900"/>
          </a:xfrm>
          <a:prstGeom prst="rect">
            <a:avLst/>
          </a:prstGeom>
          <a:noFill/>
        </p:spPr>
      </p:pic>
      <p:pic>
        <p:nvPicPr>
          <p:cNvPr id="87045" name="Picture 5"/>
          <p:cNvPicPr>
            <a:picLocks noChangeAspect="1" noChangeArrowheads="1"/>
          </p:cNvPicPr>
          <p:nvPr/>
        </p:nvPicPr>
        <p:blipFill>
          <a:blip r:embed="rId3"/>
          <a:srcRect/>
          <a:stretch>
            <a:fillRect/>
          </a:stretch>
        </p:blipFill>
        <p:spPr bwMode="auto">
          <a:xfrm>
            <a:off x="3321050" y="3643313"/>
            <a:ext cx="133350" cy="88900"/>
          </a:xfrm>
          <a:prstGeom prst="rect">
            <a:avLst/>
          </a:prstGeom>
          <a:noFill/>
        </p:spPr>
      </p:pic>
      <p:sp>
        <p:nvSpPr>
          <p:cNvPr id="87054" name="Text Box 14"/>
          <p:cNvSpPr txBox="1">
            <a:spLocks noChangeArrowheads="1"/>
          </p:cNvSpPr>
          <p:nvPr/>
        </p:nvSpPr>
        <p:spPr bwMode="auto">
          <a:xfrm>
            <a:off x="528638" y="3924300"/>
            <a:ext cx="3705225" cy="1552575"/>
          </a:xfrm>
          <a:prstGeom prst="rect">
            <a:avLst/>
          </a:prstGeom>
          <a:noFill/>
          <a:ln w="9525" algn="ctr">
            <a:noFill/>
            <a:miter lim="800000"/>
            <a:headEnd/>
            <a:tailEnd/>
          </a:ln>
          <a:effectLst/>
        </p:spPr>
        <p:txBody>
          <a:bodyPr>
            <a:spAutoFit/>
          </a:bodyPr>
          <a:lstStyle/>
          <a:p>
            <a:pPr lvl="1" indent="-342900">
              <a:spcBef>
                <a:spcPct val="50000"/>
              </a:spcBef>
              <a:buFontTx/>
              <a:buChar char="•"/>
            </a:pPr>
            <a:r>
              <a:rPr lang="en-US" sz="2400">
                <a:solidFill>
                  <a:srgbClr val="FF9900"/>
                </a:solidFill>
              </a:rPr>
              <a:t>Internal conflict:</a:t>
            </a:r>
            <a:r>
              <a:rPr lang="en-US" sz="2400" b="0">
                <a:solidFill>
                  <a:srgbClr val="FFFF99"/>
                </a:solidFill>
              </a:rPr>
              <a:t> a struggle within the character’s own heart or mind</a:t>
            </a:r>
          </a:p>
        </p:txBody>
      </p:sp>
      <p:sp>
        <p:nvSpPr>
          <p:cNvPr id="87060" name="Text Box 20"/>
          <p:cNvSpPr txBox="1">
            <a:spLocks noChangeArrowheads="1"/>
          </p:cNvSpPr>
          <p:nvPr/>
        </p:nvSpPr>
        <p:spPr bwMode="auto">
          <a:xfrm>
            <a:off x="4795838" y="2324100"/>
            <a:ext cx="1677987" cy="641350"/>
          </a:xfrm>
          <a:prstGeom prst="rect">
            <a:avLst/>
          </a:prstGeom>
          <a:solidFill>
            <a:srgbClr val="FFFF99"/>
          </a:solidFill>
          <a:ln w="9525">
            <a:noFill/>
            <a:miter lim="800000"/>
            <a:headEnd/>
            <a:tailEnd/>
          </a:ln>
          <a:effectLst/>
        </p:spPr>
        <p:txBody>
          <a:bodyPr wrap="none">
            <a:spAutoFit/>
          </a:bodyPr>
          <a:lstStyle/>
          <a:p>
            <a:r>
              <a:rPr lang="en-US">
                <a:solidFill>
                  <a:srgbClr val="003300"/>
                </a:solidFill>
              </a:rPr>
              <a:t>External:</a:t>
            </a:r>
          </a:p>
          <a:p>
            <a:r>
              <a:rPr lang="en-US" b="0">
                <a:solidFill>
                  <a:srgbClr val="003300"/>
                </a:solidFill>
              </a:rPr>
              <a:t>climbing wall</a:t>
            </a:r>
          </a:p>
        </p:txBody>
      </p:sp>
      <p:sp>
        <p:nvSpPr>
          <p:cNvPr id="87061" name="Text Box 21"/>
          <p:cNvSpPr txBox="1">
            <a:spLocks noChangeArrowheads="1"/>
          </p:cNvSpPr>
          <p:nvPr/>
        </p:nvSpPr>
        <p:spPr bwMode="auto">
          <a:xfrm>
            <a:off x="5281613" y="4445000"/>
            <a:ext cx="1330325" cy="641350"/>
          </a:xfrm>
          <a:prstGeom prst="rect">
            <a:avLst/>
          </a:prstGeom>
          <a:solidFill>
            <a:srgbClr val="FFFF99"/>
          </a:solidFill>
          <a:ln w="9525">
            <a:noFill/>
            <a:miter lim="800000"/>
            <a:headEnd/>
            <a:tailEnd/>
          </a:ln>
          <a:effectLst/>
        </p:spPr>
        <p:txBody>
          <a:bodyPr wrap="none">
            <a:spAutoFit/>
          </a:bodyPr>
          <a:lstStyle/>
          <a:p>
            <a:r>
              <a:rPr lang="en-US">
                <a:solidFill>
                  <a:srgbClr val="003300"/>
                </a:solidFill>
              </a:rPr>
              <a:t>Internal:</a:t>
            </a:r>
          </a:p>
          <a:p>
            <a:r>
              <a:rPr lang="en-US" b="0">
                <a:solidFill>
                  <a:srgbClr val="003300"/>
                </a:solidFill>
              </a:rPr>
              <a:t>fear</a:t>
            </a:r>
          </a:p>
        </p:txBody>
      </p:sp>
      <p:sp>
        <p:nvSpPr>
          <p:cNvPr id="87067" name="Rectangle 27"/>
          <p:cNvSpPr>
            <a:spLocks noGrp="1" noChangeArrowheads="1"/>
          </p:cNvSpPr>
          <p:nvPr>
            <p:ph type="title"/>
          </p:nvPr>
        </p:nvSpPr>
        <p:spPr>
          <a:noFill/>
          <a:ln/>
        </p:spPr>
        <p:txBody>
          <a:bodyPr/>
          <a:lstStyle/>
          <a:p>
            <a:r>
              <a:rPr lang="en-US"/>
              <a:t>Basic Situation</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7058"/>
                                        </p:tgtEl>
                                        <p:attrNameLst>
                                          <p:attrName>style.visibility</p:attrName>
                                        </p:attrNameLst>
                                      </p:cBhvr>
                                      <p:to>
                                        <p:strVal val="visible"/>
                                      </p:to>
                                    </p:set>
                                    <p:animEffect transition="in" filter="wipe(left)">
                                      <p:cBhvr>
                                        <p:cTn id="7" dur="500"/>
                                        <p:tgtEl>
                                          <p:spTgt spid="8705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7060"/>
                                        </p:tgtEl>
                                        <p:attrNameLst>
                                          <p:attrName>style.visibility</p:attrName>
                                        </p:attrNameLst>
                                      </p:cBhvr>
                                      <p:to>
                                        <p:strVal val="visible"/>
                                      </p:to>
                                    </p:set>
                                    <p:animEffect transition="in" filter="wipe(left)">
                                      <p:cBhvr>
                                        <p:cTn id="11" dur="500"/>
                                        <p:tgtEl>
                                          <p:spTgt spid="87060"/>
                                        </p:tgtEl>
                                      </p:cBhvr>
                                    </p:animEffect>
                                  </p:childTnLst>
                                </p:cTn>
                              </p:par>
                            </p:childTnLst>
                          </p:cTn>
                        </p:par>
                        <p:par>
                          <p:cTn id="12" fill="hold">
                            <p:stCondLst>
                              <p:cond delay="1000"/>
                            </p:stCondLst>
                            <p:childTnLst>
                              <p:par>
                                <p:cTn id="13" presetID="1" presetClass="entr" presetSubtype="0" fill="hold" nodeType="afterEffect">
                                  <p:stCondLst>
                                    <p:cond delay="0"/>
                                  </p:stCondLst>
                                  <p:childTnLst>
                                    <p:set>
                                      <p:cBhvr>
                                        <p:cTn id="14" dur="1" fill="hold">
                                          <p:stCondLst>
                                            <p:cond delay="0"/>
                                          </p:stCondLst>
                                        </p:cTn>
                                        <p:tgtEl>
                                          <p:spTgt spid="8704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87054"/>
                                        </p:tgtEl>
                                        <p:attrNameLst>
                                          <p:attrName>style.visibility</p:attrName>
                                        </p:attrNameLst>
                                      </p:cBhvr>
                                      <p:to>
                                        <p:strVal val="visible"/>
                                      </p:to>
                                    </p:set>
                                    <p:animEffect transition="in" filter="wipe(left)">
                                      <p:cBhvr>
                                        <p:cTn id="19" dur="500"/>
                                        <p:tgtEl>
                                          <p:spTgt spid="87054"/>
                                        </p:tgtEl>
                                      </p:cBhvr>
                                    </p:animEffect>
                                  </p:childTnLst>
                                </p:cTn>
                              </p:par>
                            </p:childTnLst>
                          </p:cTn>
                        </p:par>
                        <p:par>
                          <p:cTn id="20" fill="hold">
                            <p:stCondLst>
                              <p:cond delay="500"/>
                            </p:stCondLst>
                            <p:childTnLst>
                              <p:par>
                                <p:cTn id="21" presetID="22" presetClass="entr" presetSubtype="8" fill="hold" grpId="0" nodeType="afterEffect">
                                  <p:stCondLst>
                                    <p:cond delay="0"/>
                                  </p:stCondLst>
                                  <p:childTnLst>
                                    <p:set>
                                      <p:cBhvr>
                                        <p:cTn id="22" dur="1" fill="hold">
                                          <p:stCondLst>
                                            <p:cond delay="0"/>
                                          </p:stCondLst>
                                        </p:cTn>
                                        <p:tgtEl>
                                          <p:spTgt spid="87061"/>
                                        </p:tgtEl>
                                        <p:attrNameLst>
                                          <p:attrName>style.visibility</p:attrName>
                                        </p:attrNameLst>
                                      </p:cBhvr>
                                      <p:to>
                                        <p:strVal val="visible"/>
                                      </p:to>
                                    </p:set>
                                    <p:animEffect transition="in" filter="wipe(left)">
                                      <p:cBhvr>
                                        <p:cTn id="23" dur="500"/>
                                        <p:tgtEl>
                                          <p:spTgt spid="870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58" grpId="0"/>
      <p:bldP spid="87054" grpId="0"/>
      <p:bldP spid="87060" grpId="0" animBg="1"/>
      <p:bldP spid="8706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 name="Text Box 205"/>
          <p:cNvSpPr txBox="1">
            <a:spLocks noChangeArrowheads="1"/>
          </p:cNvSpPr>
          <p:nvPr/>
        </p:nvSpPr>
        <p:spPr bwMode="auto">
          <a:xfrm>
            <a:off x="6248400" y="1506538"/>
            <a:ext cx="2352675" cy="701675"/>
          </a:xfrm>
          <a:prstGeom prst="rect">
            <a:avLst/>
          </a:prstGeom>
          <a:noFill/>
          <a:ln w="9525">
            <a:noFill/>
            <a:miter lim="800000"/>
            <a:headEnd/>
            <a:tailEnd/>
          </a:ln>
          <a:effectLst/>
        </p:spPr>
        <p:txBody>
          <a:bodyPr>
            <a:spAutoFit/>
          </a:bodyPr>
          <a:lstStyle/>
          <a:p>
            <a:pPr>
              <a:spcBef>
                <a:spcPct val="50000"/>
              </a:spcBef>
            </a:pPr>
            <a:r>
              <a:rPr lang="en-US" sz="2000" b="0">
                <a:solidFill>
                  <a:srgbClr val="FFFF99"/>
                </a:solidFill>
              </a:rPr>
              <a:t>What is the basic situation? </a:t>
            </a:r>
          </a:p>
        </p:txBody>
      </p:sp>
      <p:pic>
        <p:nvPicPr>
          <p:cNvPr id="30751" name="Picture 31">
            <a:hlinkClick r:id="rId2" action="ppaction://hlinksldjump"/>
          </p:cNvPr>
          <p:cNvPicPr>
            <a:picLocks noChangeAspect="1" noChangeArrowheads="1"/>
          </p:cNvPicPr>
          <p:nvPr/>
        </p:nvPicPr>
        <p:blipFill>
          <a:blip r:embed="rId3"/>
          <a:srcRect/>
          <a:stretch>
            <a:fillRect/>
          </a:stretch>
        </p:blipFill>
        <p:spPr bwMode="auto">
          <a:xfrm>
            <a:off x="7580313" y="2351088"/>
            <a:ext cx="1030287" cy="420687"/>
          </a:xfrm>
          <a:prstGeom prst="rect">
            <a:avLst/>
          </a:prstGeom>
          <a:noFill/>
        </p:spPr>
      </p:pic>
      <p:sp>
        <p:nvSpPr>
          <p:cNvPr id="30926" name="Text Box 206"/>
          <p:cNvSpPr txBox="1">
            <a:spLocks noChangeArrowheads="1"/>
          </p:cNvSpPr>
          <p:nvPr/>
        </p:nvSpPr>
        <p:spPr bwMode="auto">
          <a:xfrm>
            <a:off x="6261100" y="3259138"/>
            <a:ext cx="2352675" cy="1006475"/>
          </a:xfrm>
          <a:prstGeom prst="rect">
            <a:avLst/>
          </a:prstGeom>
          <a:noFill/>
          <a:ln w="9525">
            <a:noFill/>
            <a:miter lim="800000"/>
            <a:headEnd/>
            <a:tailEnd/>
          </a:ln>
          <a:effectLst/>
        </p:spPr>
        <p:txBody>
          <a:bodyPr>
            <a:spAutoFit/>
          </a:bodyPr>
          <a:lstStyle/>
          <a:p>
            <a:pPr>
              <a:spcBef>
                <a:spcPct val="50000"/>
              </a:spcBef>
            </a:pPr>
            <a:r>
              <a:rPr lang="en-US" sz="2000" b="0">
                <a:solidFill>
                  <a:srgbClr val="FFFF99"/>
                </a:solidFill>
              </a:rPr>
              <a:t>What conflict does Bertha face? </a:t>
            </a:r>
          </a:p>
        </p:txBody>
      </p:sp>
      <p:pic>
        <p:nvPicPr>
          <p:cNvPr id="30927" name="Picture 207">
            <a:hlinkClick r:id="rId4" action="ppaction://hlinksldjump"/>
          </p:cNvPr>
          <p:cNvPicPr>
            <a:picLocks noChangeAspect="1" noChangeArrowheads="1"/>
          </p:cNvPicPr>
          <p:nvPr/>
        </p:nvPicPr>
        <p:blipFill>
          <a:blip r:embed="rId3"/>
          <a:srcRect/>
          <a:stretch>
            <a:fillRect/>
          </a:stretch>
        </p:blipFill>
        <p:spPr bwMode="auto">
          <a:xfrm>
            <a:off x="7593013" y="4243388"/>
            <a:ext cx="1030287" cy="420687"/>
          </a:xfrm>
          <a:prstGeom prst="rect">
            <a:avLst/>
          </a:prstGeom>
          <a:noFill/>
        </p:spPr>
      </p:pic>
      <p:pic>
        <p:nvPicPr>
          <p:cNvPr id="30929" name="Picture 209"/>
          <p:cNvPicPr>
            <a:picLocks noChangeAspect="1" noChangeArrowheads="1"/>
          </p:cNvPicPr>
          <p:nvPr/>
        </p:nvPicPr>
        <p:blipFill>
          <a:blip r:embed="rId5"/>
          <a:srcRect/>
          <a:stretch>
            <a:fillRect/>
          </a:stretch>
        </p:blipFill>
        <p:spPr bwMode="auto">
          <a:xfrm>
            <a:off x="6108700" y="5507038"/>
            <a:ext cx="133350" cy="88900"/>
          </a:xfrm>
          <a:prstGeom prst="rect">
            <a:avLst/>
          </a:prstGeom>
          <a:noFill/>
        </p:spPr>
      </p:pic>
      <p:sp>
        <p:nvSpPr>
          <p:cNvPr id="30930" name="AutoShape 210"/>
          <p:cNvSpPr>
            <a:spLocks noChangeArrowheads="1"/>
          </p:cNvSpPr>
          <p:nvPr/>
        </p:nvSpPr>
        <p:spPr bwMode="auto">
          <a:xfrm>
            <a:off x="533400" y="1089025"/>
            <a:ext cx="2286000" cy="1066800"/>
          </a:xfrm>
          <a:prstGeom prst="roundRect">
            <a:avLst>
              <a:gd name="adj" fmla="val 16667"/>
            </a:avLst>
          </a:prstGeom>
          <a:solidFill>
            <a:srgbClr val="336633"/>
          </a:solidFill>
          <a:ln w="9525">
            <a:noFill/>
            <a:round/>
            <a:headEnd/>
            <a:tailEnd/>
          </a:ln>
          <a:effectLst/>
        </p:spPr>
        <p:txBody>
          <a:bodyPr wrap="none" anchor="ctr"/>
          <a:lstStyle/>
          <a:p>
            <a:endParaRPr lang="en-CA"/>
          </a:p>
        </p:txBody>
      </p:sp>
      <p:sp>
        <p:nvSpPr>
          <p:cNvPr id="30931" name="Text Box 211"/>
          <p:cNvSpPr txBox="1">
            <a:spLocks noChangeArrowheads="1"/>
          </p:cNvSpPr>
          <p:nvPr/>
        </p:nvSpPr>
        <p:spPr bwMode="auto">
          <a:xfrm>
            <a:off x="528638" y="1116013"/>
            <a:ext cx="2514600" cy="457200"/>
          </a:xfrm>
          <a:prstGeom prst="rect">
            <a:avLst/>
          </a:prstGeom>
          <a:noFill/>
          <a:ln w="9525">
            <a:noFill/>
            <a:miter lim="800000"/>
            <a:headEnd/>
            <a:tailEnd/>
          </a:ln>
          <a:effectLst/>
        </p:spPr>
        <p:txBody>
          <a:bodyPr>
            <a:spAutoFit/>
          </a:bodyPr>
          <a:lstStyle/>
          <a:p>
            <a:pPr>
              <a:spcBef>
                <a:spcPct val="50000"/>
              </a:spcBef>
            </a:pPr>
            <a:r>
              <a:rPr lang="en-US" sz="2400">
                <a:solidFill>
                  <a:srgbClr val="FFFF99"/>
                </a:solidFill>
              </a:rPr>
              <a:t>Quick Check</a:t>
            </a:r>
          </a:p>
        </p:txBody>
      </p:sp>
      <p:sp>
        <p:nvSpPr>
          <p:cNvPr id="30924" name="Text Box 204"/>
          <p:cNvSpPr txBox="1">
            <a:spLocks noChangeArrowheads="1"/>
          </p:cNvSpPr>
          <p:nvPr/>
        </p:nvSpPr>
        <p:spPr bwMode="auto">
          <a:xfrm>
            <a:off x="523875" y="1597025"/>
            <a:ext cx="5534025" cy="4056063"/>
          </a:xfrm>
          <a:prstGeom prst="rect">
            <a:avLst/>
          </a:prstGeom>
          <a:solidFill>
            <a:srgbClr val="FFFF99"/>
          </a:solidFill>
          <a:ln w="9525">
            <a:noFill/>
            <a:miter lim="800000"/>
            <a:headEnd/>
            <a:tailEnd/>
          </a:ln>
          <a:effectLst/>
        </p:spPr>
        <p:txBody>
          <a:bodyPr>
            <a:spAutoFit/>
          </a:bodyPr>
          <a:lstStyle/>
          <a:p>
            <a:r>
              <a:rPr lang="en-US" sz="2000" b="0">
                <a:solidFill>
                  <a:srgbClr val="003300"/>
                </a:solidFill>
              </a:rPr>
              <a:t>Bertha walked up and down and enjoyed herself immensely, and thought to herself: ‘If I were not so extraordinarily good I should not have been allowed to come into this beautiful park and enjoy all that there is to be seen in it,’ and her three medals clinked against one another as she walked and helped to remind her how very good she really was.  Just then an enormous wolf came prowling into the park to see if it could catch a fat little pig for its supper.</a:t>
            </a:r>
          </a:p>
          <a:p>
            <a:pPr algn="r">
              <a:spcBef>
                <a:spcPct val="25000"/>
              </a:spcBef>
            </a:pPr>
            <a:r>
              <a:rPr lang="en-US" sz="1600" b="0">
                <a:solidFill>
                  <a:srgbClr val="003300"/>
                </a:solidFill>
              </a:rPr>
              <a:t>from “The Storyteller” by Saki</a:t>
            </a:r>
          </a:p>
        </p:txBody>
      </p:sp>
      <p:sp>
        <p:nvSpPr>
          <p:cNvPr id="30933" name="Rectangle 213"/>
          <p:cNvSpPr>
            <a:spLocks noGrp="1" noChangeArrowheads="1"/>
          </p:cNvSpPr>
          <p:nvPr>
            <p:ph type="title"/>
          </p:nvPr>
        </p:nvSpPr>
        <p:spPr>
          <a:noFill/>
          <a:ln/>
        </p:spPr>
        <p:txBody>
          <a:bodyPr/>
          <a:lstStyle/>
          <a:p>
            <a:r>
              <a:rPr lang="en-US"/>
              <a:t>Basic Situation</a:t>
            </a:r>
          </a:p>
        </p:txBody>
      </p:sp>
      <p:sp>
        <p:nvSpPr>
          <p:cNvPr id="30934" name="Text Box 214"/>
          <p:cNvSpPr txBox="1">
            <a:spLocks noChangeArrowheads="1"/>
          </p:cNvSpPr>
          <p:nvPr/>
        </p:nvSpPr>
        <p:spPr bwMode="auto">
          <a:xfrm>
            <a:off x="6391275" y="5664200"/>
            <a:ext cx="2095500" cy="366713"/>
          </a:xfrm>
          <a:prstGeom prst="rect">
            <a:avLst/>
          </a:prstGeom>
          <a:noFill/>
          <a:ln w="9525">
            <a:noFill/>
            <a:miter lim="800000"/>
            <a:headEnd/>
            <a:tailEnd/>
          </a:ln>
          <a:effectLst/>
        </p:spPr>
        <p:txBody>
          <a:bodyPr>
            <a:spAutoFit/>
          </a:bodyPr>
          <a:lstStyle/>
          <a:p>
            <a:pPr>
              <a:spcBef>
                <a:spcPct val="50000"/>
              </a:spcBef>
            </a:pPr>
            <a:r>
              <a:rPr lang="en-US" b="0">
                <a:solidFill>
                  <a:srgbClr val="FFFF99"/>
                </a:solidFill>
              </a:rPr>
              <a:t>[End of Section]</a:t>
            </a:r>
          </a:p>
        </p:txBody>
      </p:sp>
      <p:sp>
        <p:nvSpPr>
          <p:cNvPr id="30935" name="AutoShape 215">
            <a:hlinkClick r:id="rId6" action="ppaction://hlinksldjump" highlightClick="1"/>
          </p:cNvPr>
          <p:cNvSpPr>
            <a:spLocks noChangeArrowheads="1"/>
          </p:cNvSpPr>
          <p:nvPr/>
        </p:nvSpPr>
        <p:spPr bwMode="auto">
          <a:xfrm>
            <a:off x="6881813" y="6019800"/>
            <a:ext cx="685800" cy="838200"/>
          </a:xfrm>
          <a:prstGeom prst="actionButtonBlank">
            <a:avLst/>
          </a:prstGeom>
          <a:noFill/>
          <a:ln w="9525">
            <a:noFill/>
            <a:miter lim="800000"/>
            <a:headEnd/>
            <a:tailEnd/>
          </a:ln>
          <a:effectLst/>
        </p:spPr>
        <p:txBody>
          <a:bodyPr wrap="none" anchor="ctr"/>
          <a:lstStyle/>
          <a:p>
            <a:endParaRPr lang="en-CA"/>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0925"/>
                                        </p:tgtEl>
                                        <p:attrNameLst>
                                          <p:attrName>style.visibility</p:attrName>
                                        </p:attrNameLst>
                                      </p:cBhvr>
                                      <p:to>
                                        <p:strVal val="visible"/>
                                      </p:to>
                                    </p:set>
                                    <p:animEffect transition="in" filter="wipe(up)">
                                      <p:cBhvr>
                                        <p:cTn id="7" dur="500"/>
                                        <p:tgtEl>
                                          <p:spTgt spid="30925"/>
                                        </p:tgtEl>
                                      </p:cBhvr>
                                    </p:animEffect>
                                  </p:childTnLst>
                                </p:cTn>
                              </p:par>
                              <p:par>
                                <p:cTn id="8" presetID="22" presetClass="entr" presetSubtype="1" fill="hold" nodeType="withEffect">
                                  <p:stCondLst>
                                    <p:cond delay="0"/>
                                  </p:stCondLst>
                                  <p:childTnLst>
                                    <p:set>
                                      <p:cBhvr>
                                        <p:cTn id="9" dur="1" fill="hold">
                                          <p:stCondLst>
                                            <p:cond delay="0"/>
                                          </p:stCondLst>
                                        </p:cTn>
                                        <p:tgtEl>
                                          <p:spTgt spid="30751"/>
                                        </p:tgtEl>
                                        <p:attrNameLst>
                                          <p:attrName>style.visibility</p:attrName>
                                        </p:attrNameLst>
                                      </p:cBhvr>
                                      <p:to>
                                        <p:strVal val="visible"/>
                                      </p:to>
                                    </p:set>
                                    <p:animEffect transition="in" filter="wipe(up)">
                                      <p:cBhvr>
                                        <p:cTn id="10" dur="500"/>
                                        <p:tgtEl>
                                          <p:spTgt spid="30751"/>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30926"/>
                                        </p:tgtEl>
                                        <p:attrNameLst>
                                          <p:attrName>style.visibility</p:attrName>
                                        </p:attrNameLst>
                                      </p:cBhvr>
                                      <p:to>
                                        <p:strVal val="visible"/>
                                      </p:to>
                                    </p:set>
                                    <p:animEffect transition="in" filter="wipe(up)">
                                      <p:cBhvr>
                                        <p:cTn id="13" dur="500"/>
                                        <p:tgtEl>
                                          <p:spTgt spid="30926"/>
                                        </p:tgtEl>
                                      </p:cBhvr>
                                    </p:animEffect>
                                  </p:childTnLst>
                                </p:cTn>
                              </p:par>
                              <p:par>
                                <p:cTn id="14" presetID="22" presetClass="entr" presetSubtype="1" fill="hold" nodeType="withEffect">
                                  <p:stCondLst>
                                    <p:cond delay="0"/>
                                  </p:stCondLst>
                                  <p:childTnLst>
                                    <p:set>
                                      <p:cBhvr>
                                        <p:cTn id="15" dur="1" fill="hold">
                                          <p:stCondLst>
                                            <p:cond delay="0"/>
                                          </p:stCondLst>
                                        </p:cTn>
                                        <p:tgtEl>
                                          <p:spTgt spid="30927"/>
                                        </p:tgtEl>
                                        <p:attrNameLst>
                                          <p:attrName>style.visibility</p:attrName>
                                        </p:attrNameLst>
                                      </p:cBhvr>
                                      <p:to>
                                        <p:strVal val="visible"/>
                                      </p:to>
                                    </p:set>
                                    <p:animEffect transition="in" filter="wipe(up)">
                                      <p:cBhvr>
                                        <p:cTn id="16" dur="500"/>
                                        <p:tgtEl>
                                          <p:spTgt spid="30927"/>
                                        </p:tgtEl>
                                      </p:cBhvr>
                                    </p:animEffect>
                                  </p:childTnLst>
                                </p:cTn>
                              </p:par>
                            </p:childTnLst>
                          </p:cTn>
                        </p:par>
                        <p:par>
                          <p:cTn id="17" fill="hold">
                            <p:stCondLst>
                              <p:cond delay="500"/>
                            </p:stCondLst>
                            <p:childTnLst>
                              <p:par>
                                <p:cTn id="18" presetID="1" presetClass="entr" presetSubtype="0" fill="hold" grpId="0" nodeType="afterEffect">
                                  <p:stCondLst>
                                    <p:cond delay="0"/>
                                  </p:stCondLst>
                                  <p:childTnLst>
                                    <p:set>
                                      <p:cBhvr>
                                        <p:cTn id="19" dur="1" fill="hold">
                                          <p:stCondLst>
                                            <p:cond delay="0"/>
                                          </p:stCondLst>
                                        </p:cTn>
                                        <p:tgtEl>
                                          <p:spTgt spid="309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5" grpId="0" autoUpdateAnimBg="0"/>
      <p:bldP spid="30926" grpId="0" autoUpdateAnimBg="0"/>
      <p:bldP spid="30934" grpId="0"/>
    </p:bldLst>
  </p:timing>
</p:sld>
</file>

<file path=ppt/slides/slide7.xml><?xml version="1.0" encoding="utf-8"?>
<p:sld xmlns:a="http://schemas.openxmlformats.org/drawingml/2006/main" xmlns:r="http://schemas.openxmlformats.org/officeDocument/2006/relationships" xmlns:p="http://schemas.openxmlformats.org/presentationml/2006/main" show="0">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73752" name="Picture 24">
            <a:hlinkClick r:id="rId3" action="ppaction://hlinksldjump"/>
          </p:cNvPr>
          <p:cNvPicPr>
            <a:picLocks noChangeAspect="1" noChangeArrowheads="1"/>
          </p:cNvPicPr>
          <p:nvPr/>
        </p:nvPicPr>
        <p:blipFill>
          <a:blip r:embed="rId4"/>
          <a:srcRect/>
          <a:stretch>
            <a:fillRect/>
          </a:stretch>
        </p:blipFill>
        <p:spPr bwMode="auto">
          <a:xfrm>
            <a:off x="7813675" y="5524500"/>
            <a:ext cx="796925" cy="420688"/>
          </a:xfrm>
          <a:prstGeom prst="rect">
            <a:avLst/>
          </a:prstGeom>
          <a:noFill/>
        </p:spPr>
      </p:pic>
      <p:sp>
        <p:nvSpPr>
          <p:cNvPr id="73772" name="Text Box 44"/>
          <p:cNvSpPr txBox="1">
            <a:spLocks noChangeArrowheads="1"/>
          </p:cNvSpPr>
          <p:nvPr/>
        </p:nvSpPr>
        <p:spPr bwMode="auto">
          <a:xfrm>
            <a:off x="6261100" y="2422525"/>
            <a:ext cx="2349500" cy="1920875"/>
          </a:xfrm>
          <a:prstGeom prst="rect">
            <a:avLst/>
          </a:prstGeom>
          <a:solidFill>
            <a:srgbClr val="993300"/>
          </a:solidFill>
          <a:ln w="9525">
            <a:noFill/>
            <a:miter lim="800000"/>
            <a:headEnd/>
            <a:tailEnd/>
          </a:ln>
          <a:effectLst/>
        </p:spPr>
        <p:txBody>
          <a:bodyPr>
            <a:spAutoFit/>
          </a:bodyPr>
          <a:lstStyle/>
          <a:p>
            <a:pPr>
              <a:spcBef>
                <a:spcPct val="50000"/>
              </a:spcBef>
            </a:pPr>
            <a:r>
              <a:rPr lang="en-US" sz="2000" b="0">
                <a:solidFill>
                  <a:schemeClr val="bg1"/>
                </a:solidFill>
              </a:rPr>
              <a:t>Bertha is enjoying a walk in a beautiful park as a reward for her goodness.</a:t>
            </a:r>
          </a:p>
        </p:txBody>
      </p:sp>
      <p:sp>
        <p:nvSpPr>
          <p:cNvPr id="73774" name="Text Box 46"/>
          <p:cNvSpPr txBox="1">
            <a:spLocks noChangeArrowheads="1"/>
          </p:cNvSpPr>
          <p:nvPr/>
        </p:nvSpPr>
        <p:spPr bwMode="auto">
          <a:xfrm>
            <a:off x="6248400" y="1506538"/>
            <a:ext cx="2352675" cy="701675"/>
          </a:xfrm>
          <a:prstGeom prst="rect">
            <a:avLst/>
          </a:prstGeom>
          <a:noFill/>
          <a:ln w="9525">
            <a:noFill/>
            <a:miter lim="800000"/>
            <a:headEnd/>
            <a:tailEnd/>
          </a:ln>
          <a:effectLst/>
        </p:spPr>
        <p:txBody>
          <a:bodyPr>
            <a:spAutoFit/>
          </a:bodyPr>
          <a:lstStyle/>
          <a:p>
            <a:pPr>
              <a:spcBef>
                <a:spcPct val="50000"/>
              </a:spcBef>
            </a:pPr>
            <a:r>
              <a:rPr lang="en-US" sz="2000" b="0">
                <a:solidFill>
                  <a:srgbClr val="FFFF99"/>
                </a:solidFill>
              </a:rPr>
              <a:t>What is the basic situation? </a:t>
            </a:r>
          </a:p>
        </p:txBody>
      </p:sp>
      <p:sp>
        <p:nvSpPr>
          <p:cNvPr id="73775" name="AutoShape 47"/>
          <p:cNvSpPr>
            <a:spLocks noChangeArrowheads="1"/>
          </p:cNvSpPr>
          <p:nvPr/>
        </p:nvSpPr>
        <p:spPr bwMode="auto">
          <a:xfrm>
            <a:off x="533400" y="1089025"/>
            <a:ext cx="2286000" cy="1066800"/>
          </a:xfrm>
          <a:prstGeom prst="roundRect">
            <a:avLst>
              <a:gd name="adj" fmla="val 16667"/>
            </a:avLst>
          </a:prstGeom>
          <a:solidFill>
            <a:srgbClr val="336633"/>
          </a:solidFill>
          <a:ln w="9525">
            <a:noFill/>
            <a:round/>
            <a:headEnd/>
            <a:tailEnd/>
          </a:ln>
          <a:effectLst/>
        </p:spPr>
        <p:txBody>
          <a:bodyPr wrap="none" anchor="ctr"/>
          <a:lstStyle/>
          <a:p>
            <a:endParaRPr lang="en-CA"/>
          </a:p>
        </p:txBody>
      </p:sp>
      <p:sp>
        <p:nvSpPr>
          <p:cNvPr id="73776" name="Text Box 48"/>
          <p:cNvSpPr txBox="1">
            <a:spLocks noChangeArrowheads="1"/>
          </p:cNvSpPr>
          <p:nvPr/>
        </p:nvSpPr>
        <p:spPr bwMode="auto">
          <a:xfrm>
            <a:off x="528638" y="1116013"/>
            <a:ext cx="2514600" cy="457200"/>
          </a:xfrm>
          <a:prstGeom prst="rect">
            <a:avLst/>
          </a:prstGeom>
          <a:noFill/>
          <a:ln w="9525">
            <a:noFill/>
            <a:miter lim="800000"/>
            <a:headEnd/>
            <a:tailEnd/>
          </a:ln>
          <a:effectLst/>
        </p:spPr>
        <p:txBody>
          <a:bodyPr>
            <a:spAutoFit/>
          </a:bodyPr>
          <a:lstStyle/>
          <a:p>
            <a:pPr>
              <a:spcBef>
                <a:spcPct val="50000"/>
              </a:spcBef>
            </a:pPr>
            <a:r>
              <a:rPr lang="en-US" sz="2400">
                <a:solidFill>
                  <a:srgbClr val="FFFF99"/>
                </a:solidFill>
              </a:rPr>
              <a:t>Quick Check</a:t>
            </a:r>
          </a:p>
        </p:txBody>
      </p:sp>
      <p:sp>
        <p:nvSpPr>
          <p:cNvPr id="73771" name="Text Box 43"/>
          <p:cNvSpPr txBox="1">
            <a:spLocks noChangeArrowheads="1"/>
          </p:cNvSpPr>
          <p:nvPr/>
        </p:nvSpPr>
        <p:spPr bwMode="auto">
          <a:xfrm>
            <a:off x="523875" y="1597025"/>
            <a:ext cx="5534025" cy="4056063"/>
          </a:xfrm>
          <a:prstGeom prst="rect">
            <a:avLst/>
          </a:prstGeom>
          <a:solidFill>
            <a:srgbClr val="FFFF99"/>
          </a:solidFill>
          <a:ln w="9525">
            <a:noFill/>
            <a:miter lim="800000"/>
            <a:headEnd/>
            <a:tailEnd/>
          </a:ln>
          <a:effectLst/>
        </p:spPr>
        <p:txBody>
          <a:bodyPr>
            <a:spAutoFit/>
          </a:bodyPr>
          <a:lstStyle/>
          <a:p>
            <a:r>
              <a:rPr lang="en-US" sz="2000" b="0">
                <a:solidFill>
                  <a:srgbClr val="003300"/>
                </a:solidFill>
              </a:rPr>
              <a:t>Bertha walked up and down and enjoyed herself immensely, and thought to herself: ‘If I were not so extraordinarily good I should not have been allowed to come into this beautiful park and enjoy all that there is to be seen in it,’ and her three medals clinked against one another as she walked and helped to remind her how very good she really was.  Just then an enormous wolf came prowling into the park to see if it could catch a fat little pig for its supper.</a:t>
            </a:r>
          </a:p>
          <a:p>
            <a:pPr algn="r">
              <a:spcBef>
                <a:spcPct val="25000"/>
              </a:spcBef>
            </a:pPr>
            <a:r>
              <a:rPr lang="en-US" sz="1600" b="0">
                <a:solidFill>
                  <a:srgbClr val="003300"/>
                </a:solidFill>
              </a:rPr>
              <a:t>from “The Storyteller” by Saki</a:t>
            </a:r>
          </a:p>
        </p:txBody>
      </p:sp>
      <p:sp>
        <p:nvSpPr>
          <p:cNvPr id="73778" name="Rectangle 50"/>
          <p:cNvSpPr>
            <a:spLocks noGrp="1" noChangeArrowheads="1"/>
          </p:cNvSpPr>
          <p:nvPr>
            <p:ph type="title"/>
          </p:nvPr>
        </p:nvSpPr>
        <p:spPr>
          <a:noFill/>
          <a:ln/>
        </p:spPr>
        <p:txBody>
          <a:bodyPr/>
          <a:lstStyle/>
          <a:p>
            <a:r>
              <a:rPr lang="en-US"/>
              <a:t>Basic Situation</a:t>
            </a:r>
          </a:p>
        </p:txBody>
      </p:sp>
      <p:sp>
        <p:nvSpPr>
          <p:cNvPr id="73779" name="AutoShape 51">
            <a:hlinkClick r:id="" action="ppaction://noaction" highlightClick="1"/>
          </p:cNvPr>
          <p:cNvSpPr>
            <a:spLocks noChangeArrowheads="1"/>
          </p:cNvSpPr>
          <p:nvPr/>
        </p:nvSpPr>
        <p:spPr bwMode="auto">
          <a:xfrm>
            <a:off x="5768975" y="6011863"/>
            <a:ext cx="2547938" cy="846137"/>
          </a:xfrm>
          <a:prstGeom prst="actionButtonBlank">
            <a:avLst/>
          </a:prstGeom>
          <a:noFill/>
          <a:ln w="9525">
            <a:noFill/>
            <a:miter lim="800000"/>
            <a:headEnd/>
            <a:tailEnd/>
          </a:ln>
          <a:effectLst/>
        </p:spPr>
        <p:txBody>
          <a:bodyPr wrap="none" anchor="ctr"/>
          <a:lstStyle/>
          <a:p>
            <a:endParaRPr lang="en-CA"/>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93188" name="Picture 4">
            <a:hlinkClick r:id="rId3" action="ppaction://hlinksldjump"/>
          </p:cNvPr>
          <p:cNvPicPr>
            <a:picLocks noChangeAspect="1" noChangeArrowheads="1"/>
          </p:cNvPicPr>
          <p:nvPr/>
        </p:nvPicPr>
        <p:blipFill>
          <a:blip r:embed="rId4"/>
          <a:srcRect/>
          <a:stretch>
            <a:fillRect/>
          </a:stretch>
        </p:blipFill>
        <p:spPr bwMode="auto">
          <a:xfrm>
            <a:off x="7813675" y="5524500"/>
            <a:ext cx="796925" cy="420688"/>
          </a:xfrm>
          <a:prstGeom prst="rect">
            <a:avLst/>
          </a:prstGeom>
          <a:noFill/>
        </p:spPr>
      </p:pic>
      <p:sp>
        <p:nvSpPr>
          <p:cNvPr id="93191" name="Text Box 7"/>
          <p:cNvSpPr txBox="1">
            <a:spLocks noChangeArrowheads="1"/>
          </p:cNvSpPr>
          <p:nvPr/>
        </p:nvSpPr>
        <p:spPr bwMode="auto">
          <a:xfrm>
            <a:off x="6248400" y="1506538"/>
            <a:ext cx="2352675" cy="1006475"/>
          </a:xfrm>
          <a:prstGeom prst="rect">
            <a:avLst/>
          </a:prstGeom>
          <a:noFill/>
          <a:ln w="9525">
            <a:noFill/>
            <a:miter lim="800000"/>
            <a:headEnd/>
            <a:tailEnd/>
          </a:ln>
          <a:effectLst/>
        </p:spPr>
        <p:txBody>
          <a:bodyPr>
            <a:spAutoFit/>
          </a:bodyPr>
          <a:lstStyle/>
          <a:p>
            <a:pPr>
              <a:spcBef>
                <a:spcPct val="50000"/>
              </a:spcBef>
            </a:pPr>
            <a:r>
              <a:rPr lang="en-US" sz="2000" b="0">
                <a:solidFill>
                  <a:srgbClr val="FFFF99"/>
                </a:solidFill>
              </a:rPr>
              <a:t>What conflict does Bertha face? </a:t>
            </a:r>
          </a:p>
        </p:txBody>
      </p:sp>
      <p:sp>
        <p:nvSpPr>
          <p:cNvPr id="93192" name="Text Box 8"/>
          <p:cNvSpPr txBox="1">
            <a:spLocks noChangeArrowheads="1"/>
          </p:cNvSpPr>
          <p:nvPr/>
        </p:nvSpPr>
        <p:spPr bwMode="auto">
          <a:xfrm>
            <a:off x="6261100" y="2665413"/>
            <a:ext cx="2349500" cy="1006475"/>
          </a:xfrm>
          <a:prstGeom prst="rect">
            <a:avLst/>
          </a:prstGeom>
          <a:solidFill>
            <a:srgbClr val="993300"/>
          </a:solidFill>
          <a:ln w="9525" algn="ctr">
            <a:noFill/>
            <a:miter lim="800000"/>
            <a:headEnd/>
            <a:tailEnd/>
          </a:ln>
          <a:effectLst/>
        </p:spPr>
        <p:txBody>
          <a:bodyPr>
            <a:spAutoFit/>
          </a:bodyPr>
          <a:lstStyle/>
          <a:p>
            <a:pPr>
              <a:spcBef>
                <a:spcPct val="50000"/>
              </a:spcBef>
            </a:pPr>
            <a:r>
              <a:rPr lang="en-US" sz="2000" b="0">
                <a:solidFill>
                  <a:schemeClr val="bg1"/>
                </a:solidFill>
              </a:rPr>
              <a:t>She is threatened by a hungry wolf.</a:t>
            </a:r>
          </a:p>
        </p:txBody>
      </p:sp>
      <p:sp>
        <p:nvSpPr>
          <p:cNvPr id="93194" name="AutoShape 10"/>
          <p:cNvSpPr>
            <a:spLocks noChangeArrowheads="1"/>
          </p:cNvSpPr>
          <p:nvPr/>
        </p:nvSpPr>
        <p:spPr bwMode="auto">
          <a:xfrm>
            <a:off x="533400" y="1089025"/>
            <a:ext cx="2286000" cy="1066800"/>
          </a:xfrm>
          <a:prstGeom prst="roundRect">
            <a:avLst>
              <a:gd name="adj" fmla="val 16667"/>
            </a:avLst>
          </a:prstGeom>
          <a:solidFill>
            <a:srgbClr val="336633"/>
          </a:solidFill>
          <a:ln w="9525">
            <a:noFill/>
            <a:round/>
            <a:headEnd/>
            <a:tailEnd/>
          </a:ln>
          <a:effectLst/>
        </p:spPr>
        <p:txBody>
          <a:bodyPr wrap="none" anchor="ctr"/>
          <a:lstStyle/>
          <a:p>
            <a:endParaRPr lang="en-CA"/>
          </a:p>
        </p:txBody>
      </p:sp>
      <p:sp>
        <p:nvSpPr>
          <p:cNvPr id="93195" name="Text Box 11"/>
          <p:cNvSpPr txBox="1">
            <a:spLocks noChangeArrowheads="1"/>
          </p:cNvSpPr>
          <p:nvPr/>
        </p:nvSpPr>
        <p:spPr bwMode="auto">
          <a:xfrm>
            <a:off x="528638" y="1116013"/>
            <a:ext cx="2514600" cy="457200"/>
          </a:xfrm>
          <a:prstGeom prst="rect">
            <a:avLst/>
          </a:prstGeom>
          <a:noFill/>
          <a:ln w="9525">
            <a:noFill/>
            <a:miter lim="800000"/>
            <a:headEnd/>
            <a:tailEnd/>
          </a:ln>
          <a:effectLst/>
        </p:spPr>
        <p:txBody>
          <a:bodyPr>
            <a:spAutoFit/>
          </a:bodyPr>
          <a:lstStyle/>
          <a:p>
            <a:pPr>
              <a:spcBef>
                <a:spcPct val="50000"/>
              </a:spcBef>
            </a:pPr>
            <a:r>
              <a:rPr lang="en-US" sz="2400">
                <a:solidFill>
                  <a:srgbClr val="FFFF99"/>
                </a:solidFill>
              </a:rPr>
              <a:t>Quick Check</a:t>
            </a:r>
            <a:endParaRPr lang="en-US" sz="2400" b="0">
              <a:solidFill>
                <a:srgbClr val="FFFF99"/>
              </a:solidFill>
            </a:endParaRPr>
          </a:p>
        </p:txBody>
      </p:sp>
      <p:sp>
        <p:nvSpPr>
          <p:cNvPr id="93189" name="Text Box 5"/>
          <p:cNvSpPr txBox="1">
            <a:spLocks noChangeArrowheads="1"/>
          </p:cNvSpPr>
          <p:nvPr/>
        </p:nvSpPr>
        <p:spPr bwMode="auto">
          <a:xfrm>
            <a:off x="523875" y="1597025"/>
            <a:ext cx="5534025" cy="4056063"/>
          </a:xfrm>
          <a:prstGeom prst="rect">
            <a:avLst/>
          </a:prstGeom>
          <a:solidFill>
            <a:srgbClr val="FFFF99"/>
          </a:solidFill>
          <a:ln w="9525">
            <a:noFill/>
            <a:miter lim="800000"/>
            <a:headEnd/>
            <a:tailEnd/>
          </a:ln>
          <a:effectLst/>
        </p:spPr>
        <p:txBody>
          <a:bodyPr>
            <a:spAutoFit/>
          </a:bodyPr>
          <a:lstStyle/>
          <a:p>
            <a:r>
              <a:rPr lang="en-US" sz="2000" b="0">
                <a:solidFill>
                  <a:srgbClr val="003300"/>
                </a:solidFill>
              </a:rPr>
              <a:t>Bertha walked up and down and enjoyed herself immensely, and thought to herself: ‘If I were not so extraordinarily good I should not have been allowed to come into this beautiful park and enjoy all that there is to be seen in it,’ and her three medals clinked against one another as she walked and helped to remind her how very good she really was.  Just then an enormous wolf came prowling into the park to see if it could catch a fat little pig for its supper.</a:t>
            </a:r>
          </a:p>
          <a:p>
            <a:pPr algn="r">
              <a:spcBef>
                <a:spcPct val="25000"/>
              </a:spcBef>
            </a:pPr>
            <a:r>
              <a:rPr lang="en-US" sz="1600" b="0">
                <a:solidFill>
                  <a:srgbClr val="003300"/>
                </a:solidFill>
              </a:rPr>
              <a:t>from “The Storyteller” by Saki</a:t>
            </a:r>
          </a:p>
        </p:txBody>
      </p:sp>
      <p:sp>
        <p:nvSpPr>
          <p:cNvPr id="93197" name="Rectangle 13"/>
          <p:cNvSpPr>
            <a:spLocks noGrp="1" noChangeArrowheads="1"/>
          </p:cNvSpPr>
          <p:nvPr>
            <p:ph type="title"/>
          </p:nvPr>
        </p:nvSpPr>
        <p:spPr>
          <a:noFill/>
          <a:ln/>
        </p:spPr>
        <p:txBody>
          <a:bodyPr/>
          <a:lstStyle/>
          <a:p>
            <a:r>
              <a:rPr lang="en-US"/>
              <a:t>Basic Situation</a:t>
            </a:r>
          </a:p>
        </p:txBody>
      </p:sp>
      <p:sp>
        <p:nvSpPr>
          <p:cNvPr id="93198" name="AutoShape 14">
            <a:hlinkClick r:id="" action="ppaction://noaction" highlightClick="1"/>
          </p:cNvPr>
          <p:cNvSpPr>
            <a:spLocks noChangeArrowheads="1"/>
          </p:cNvSpPr>
          <p:nvPr/>
        </p:nvSpPr>
        <p:spPr bwMode="auto">
          <a:xfrm>
            <a:off x="5768975" y="6011863"/>
            <a:ext cx="2547938" cy="846137"/>
          </a:xfrm>
          <a:prstGeom prst="actionButtonBlank">
            <a:avLst/>
          </a:prstGeom>
          <a:noFill/>
          <a:ln w="9525">
            <a:noFill/>
            <a:miter lim="800000"/>
            <a:headEnd/>
            <a:tailEnd/>
          </a:ln>
          <a:effectLst/>
        </p:spPr>
        <p:txBody>
          <a:bodyPr wrap="none" anchor="ctr"/>
          <a:lstStyle/>
          <a:p>
            <a:endParaRPr lang="en-CA"/>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Text Box 3"/>
          <p:cNvSpPr txBox="1">
            <a:spLocks noChangeArrowheads="1"/>
          </p:cNvSpPr>
          <p:nvPr/>
        </p:nvSpPr>
        <p:spPr bwMode="auto">
          <a:xfrm>
            <a:off x="528638" y="1370013"/>
            <a:ext cx="8077200" cy="1187450"/>
          </a:xfrm>
          <a:prstGeom prst="rect">
            <a:avLst/>
          </a:prstGeom>
          <a:noFill/>
          <a:ln w="9525">
            <a:noFill/>
            <a:miter lim="800000"/>
            <a:headEnd/>
            <a:tailEnd/>
          </a:ln>
          <a:effectLst/>
        </p:spPr>
        <p:txBody>
          <a:bodyPr>
            <a:spAutoFit/>
          </a:bodyPr>
          <a:lstStyle/>
          <a:p>
            <a:pPr>
              <a:spcBef>
                <a:spcPct val="50000"/>
              </a:spcBef>
              <a:tabLst>
                <a:tab pos="457200" algn="l"/>
              </a:tabLst>
            </a:pPr>
            <a:r>
              <a:rPr lang="en-US" sz="2400" b="0">
                <a:solidFill>
                  <a:srgbClr val="FFFF99"/>
                </a:solidFill>
              </a:rPr>
              <a:t>Next, a series of </a:t>
            </a:r>
            <a:r>
              <a:rPr lang="en-US" sz="2400">
                <a:solidFill>
                  <a:srgbClr val="FF9900"/>
                </a:solidFill>
              </a:rPr>
              <a:t>complications</a:t>
            </a:r>
            <a:r>
              <a:rPr lang="en-US" sz="2400" b="0">
                <a:solidFill>
                  <a:srgbClr val="FFFF99"/>
                </a:solidFill>
              </a:rPr>
              <a:t> arises—events that make the character’s situation more difficult and heighten the suspense.</a:t>
            </a:r>
          </a:p>
        </p:txBody>
      </p:sp>
      <p:pic>
        <p:nvPicPr>
          <p:cNvPr id="86020" name="Picture 4"/>
          <p:cNvPicPr>
            <a:picLocks noChangeAspect="1" noChangeArrowheads="1"/>
          </p:cNvPicPr>
          <p:nvPr/>
        </p:nvPicPr>
        <p:blipFill>
          <a:blip r:embed="rId2"/>
          <a:srcRect/>
          <a:stretch>
            <a:fillRect/>
          </a:stretch>
        </p:blipFill>
        <p:spPr bwMode="auto">
          <a:xfrm>
            <a:off x="5060950" y="2349500"/>
            <a:ext cx="133350" cy="88900"/>
          </a:xfrm>
          <a:prstGeom prst="rect">
            <a:avLst/>
          </a:prstGeom>
          <a:noFill/>
        </p:spPr>
      </p:pic>
      <p:sp>
        <p:nvSpPr>
          <p:cNvPr id="86028" name="Text Box 12"/>
          <p:cNvSpPr txBox="1">
            <a:spLocks noChangeArrowheads="1"/>
          </p:cNvSpPr>
          <p:nvPr/>
        </p:nvSpPr>
        <p:spPr bwMode="auto">
          <a:xfrm>
            <a:off x="528638" y="2651125"/>
            <a:ext cx="2578100" cy="457200"/>
          </a:xfrm>
          <a:prstGeom prst="rect">
            <a:avLst/>
          </a:prstGeom>
          <a:noFill/>
          <a:ln w="9525">
            <a:noFill/>
            <a:miter lim="800000"/>
            <a:headEnd/>
            <a:tailEnd/>
          </a:ln>
          <a:effectLst/>
        </p:spPr>
        <p:txBody>
          <a:bodyPr>
            <a:spAutoFit/>
          </a:bodyPr>
          <a:lstStyle/>
          <a:p>
            <a:pPr>
              <a:spcBef>
                <a:spcPct val="50000"/>
              </a:spcBef>
            </a:pPr>
            <a:r>
              <a:rPr lang="en-US" sz="2400">
                <a:solidFill>
                  <a:srgbClr val="FF9900"/>
                </a:solidFill>
              </a:rPr>
              <a:t>Complication:</a:t>
            </a:r>
            <a:endParaRPr lang="en-US" sz="2400" b="0">
              <a:solidFill>
                <a:srgbClr val="FFFF99"/>
              </a:solidFill>
            </a:endParaRPr>
          </a:p>
        </p:txBody>
      </p:sp>
      <p:pic>
        <p:nvPicPr>
          <p:cNvPr id="86037" name="Picture 21" descr="6091.JPG"/>
          <p:cNvPicPr>
            <a:picLocks noChangeAspect="1" noChangeArrowheads="1"/>
          </p:cNvPicPr>
          <p:nvPr/>
        </p:nvPicPr>
        <p:blipFill>
          <a:blip r:embed="rId3"/>
          <a:srcRect/>
          <a:stretch>
            <a:fillRect/>
          </a:stretch>
        </p:blipFill>
        <p:spPr bwMode="auto">
          <a:xfrm>
            <a:off x="6064250" y="2882900"/>
            <a:ext cx="2546350" cy="1682750"/>
          </a:xfrm>
          <a:prstGeom prst="rect">
            <a:avLst/>
          </a:prstGeom>
          <a:noFill/>
        </p:spPr>
      </p:pic>
      <p:sp>
        <p:nvSpPr>
          <p:cNvPr id="86034" name="Text Box 18"/>
          <p:cNvSpPr txBox="1">
            <a:spLocks noChangeArrowheads="1"/>
          </p:cNvSpPr>
          <p:nvPr/>
        </p:nvSpPr>
        <p:spPr bwMode="auto">
          <a:xfrm>
            <a:off x="523875" y="3178175"/>
            <a:ext cx="5789613" cy="2227263"/>
          </a:xfrm>
          <a:prstGeom prst="rect">
            <a:avLst/>
          </a:prstGeom>
          <a:solidFill>
            <a:srgbClr val="FFFF99"/>
          </a:solidFill>
          <a:ln w="9525">
            <a:noFill/>
            <a:miter lim="800000"/>
            <a:headEnd/>
            <a:tailEnd/>
          </a:ln>
          <a:effectLst/>
        </p:spPr>
        <p:txBody>
          <a:bodyPr>
            <a:spAutoFit/>
          </a:bodyPr>
          <a:lstStyle/>
          <a:p>
            <a:r>
              <a:rPr lang="en-US" sz="2000" b="0">
                <a:solidFill>
                  <a:srgbClr val="003300"/>
                </a:solidFill>
              </a:rPr>
              <a:t>“. . . and as she trembled the medal for obedience clinked against the medals for good conduct and punctuality. The wolf was just moving away when he heard the sound of the medals clinking and stopped to listen. . . .”</a:t>
            </a:r>
          </a:p>
          <a:p>
            <a:pPr algn="r">
              <a:spcBef>
                <a:spcPct val="25000"/>
              </a:spcBef>
            </a:pPr>
            <a:r>
              <a:rPr lang="en-US" sz="1600" b="0">
                <a:solidFill>
                  <a:srgbClr val="003300"/>
                </a:solidFill>
              </a:rPr>
              <a:t>from “The Storyteller” by Saki</a:t>
            </a:r>
          </a:p>
        </p:txBody>
      </p:sp>
      <p:sp>
        <p:nvSpPr>
          <p:cNvPr id="86038" name="Rectangle 22"/>
          <p:cNvSpPr>
            <a:spLocks noGrp="1" noChangeArrowheads="1"/>
          </p:cNvSpPr>
          <p:nvPr>
            <p:ph type="title"/>
          </p:nvPr>
        </p:nvSpPr>
        <p:spPr/>
        <p:txBody>
          <a:bodyPr/>
          <a:lstStyle/>
          <a:p>
            <a:r>
              <a:rPr lang="en-US"/>
              <a:t>Complications</a:t>
            </a:r>
          </a:p>
        </p:txBody>
      </p:sp>
      <p:sp>
        <p:nvSpPr>
          <p:cNvPr id="86042" name="Text Box 26"/>
          <p:cNvSpPr txBox="1">
            <a:spLocks noChangeArrowheads="1"/>
          </p:cNvSpPr>
          <p:nvPr/>
        </p:nvSpPr>
        <p:spPr bwMode="auto">
          <a:xfrm>
            <a:off x="6391275" y="5664200"/>
            <a:ext cx="2095500" cy="366713"/>
          </a:xfrm>
          <a:prstGeom prst="rect">
            <a:avLst/>
          </a:prstGeom>
          <a:noFill/>
          <a:ln w="9525">
            <a:noFill/>
            <a:miter lim="800000"/>
            <a:headEnd/>
            <a:tailEnd/>
          </a:ln>
          <a:effectLst/>
        </p:spPr>
        <p:txBody>
          <a:bodyPr>
            <a:spAutoFit/>
          </a:bodyPr>
          <a:lstStyle/>
          <a:p>
            <a:pPr>
              <a:spcBef>
                <a:spcPct val="50000"/>
              </a:spcBef>
            </a:pPr>
            <a:r>
              <a:rPr lang="en-US" b="0">
                <a:solidFill>
                  <a:srgbClr val="FFFF99"/>
                </a:solidFill>
              </a:rPr>
              <a:t>[End of Section]</a:t>
            </a:r>
          </a:p>
        </p:txBody>
      </p:sp>
      <p:sp>
        <p:nvSpPr>
          <p:cNvPr id="86044" name="AutoShape 28">
            <a:hlinkClick r:id="rId4" action="ppaction://hlinksldjump" highlightClick="1"/>
          </p:cNvPr>
          <p:cNvSpPr>
            <a:spLocks noChangeArrowheads="1"/>
          </p:cNvSpPr>
          <p:nvPr/>
        </p:nvSpPr>
        <p:spPr bwMode="auto">
          <a:xfrm>
            <a:off x="6172200" y="6032500"/>
            <a:ext cx="673100" cy="825500"/>
          </a:xfrm>
          <a:prstGeom prst="actionButtonBlank">
            <a:avLst/>
          </a:prstGeom>
          <a:noFill/>
          <a:ln w="9525">
            <a:noFill/>
            <a:miter lim="800000"/>
            <a:headEnd/>
            <a:tailEnd/>
          </a:ln>
          <a:effectLst/>
        </p:spPr>
        <p:txBody>
          <a:bodyPr wrap="none" anchor="ctr"/>
          <a:lstStyle/>
          <a:p>
            <a:endParaRPr lang="en-CA"/>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6028"/>
                                        </p:tgtEl>
                                        <p:attrNameLst>
                                          <p:attrName>style.visibility</p:attrName>
                                        </p:attrNameLst>
                                      </p:cBhvr>
                                      <p:to>
                                        <p:strVal val="visible"/>
                                      </p:to>
                                    </p:set>
                                    <p:animEffect transition="in" filter="wipe(left)">
                                      <p:cBhvr>
                                        <p:cTn id="7" dur="500"/>
                                        <p:tgtEl>
                                          <p:spTgt spid="8602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6034"/>
                                        </p:tgtEl>
                                        <p:attrNameLst>
                                          <p:attrName>style.visibility</p:attrName>
                                        </p:attrNameLst>
                                      </p:cBhvr>
                                      <p:to>
                                        <p:strVal val="visible"/>
                                      </p:to>
                                    </p:set>
                                    <p:animEffect transition="in" filter="wipe(up)">
                                      <p:cBhvr>
                                        <p:cTn id="11" dur="500"/>
                                        <p:tgtEl>
                                          <p:spTgt spid="8603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86037"/>
                                        </p:tgtEl>
                                        <p:attrNameLst>
                                          <p:attrName>style.visibility</p:attrName>
                                        </p:attrNameLst>
                                      </p:cBhvr>
                                      <p:to>
                                        <p:strVal val="visible"/>
                                      </p:to>
                                    </p:set>
                                    <p:animEffect transition="in" filter="wipe(up)">
                                      <p:cBhvr>
                                        <p:cTn id="15" dur="500"/>
                                        <p:tgtEl>
                                          <p:spTgt spid="86037"/>
                                        </p:tgtEl>
                                      </p:cBhvr>
                                    </p:animEffect>
                                  </p:childTnLst>
                                </p:cTn>
                              </p:par>
                            </p:childTnLst>
                          </p:cTn>
                        </p:par>
                        <p:par>
                          <p:cTn id="16" fill="hold">
                            <p:stCondLst>
                              <p:cond delay="1500"/>
                            </p:stCondLst>
                            <p:childTnLst>
                              <p:par>
                                <p:cTn id="17" presetID="1" presetClass="entr" presetSubtype="0" fill="hold" grpId="0" nodeType="afterEffect">
                                  <p:stCondLst>
                                    <p:cond delay="0"/>
                                  </p:stCondLst>
                                  <p:childTnLst>
                                    <p:set>
                                      <p:cBhvr>
                                        <p:cTn id="18" dur="1" fill="hold">
                                          <p:stCondLst>
                                            <p:cond delay="0"/>
                                          </p:stCondLst>
                                        </p:cTn>
                                        <p:tgtEl>
                                          <p:spTgt spid="860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28" grpId="0"/>
      <p:bldP spid="86034" grpId="0" animBg="1"/>
      <p:bldP spid="86042" grpId="0"/>
    </p:bldLst>
  </p:timing>
</p:sld>
</file>

<file path=ppt/theme/theme1.xml><?xml version="1.0" encoding="utf-8"?>
<a:theme xmlns:a="http://schemas.openxmlformats.org/drawingml/2006/main" name="1_Default Design">
  <a:themeElements>
    <a:clrScheme name="1_Default Design 16">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FF99"/>
      </a:hlink>
      <a:folHlink>
        <a:srgbClr val="CC99FF"/>
      </a:folHlink>
    </a:clrScheme>
    <a:fontScheme name="1_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Verdana" pitchFamily="34"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3CCFF"/>
        </a:hlink>
        <a:folHlink>
          <a:srgbClr val="99CC00"/>
        </a:folHlink>
      </a:clrScheme>
      <a:clrMap bg1="lt1" tx1="dk1" bg2="lt2" tx2="dk2" accent1="accent1" accent2="accent2" accent3="accent3" accent4="accent4" accent5="accent5" accent6="accent6" hlink="hlink" folHlink="folHlink"/>
    </a:extraClrScheme>
    <a:extraClrScheme>
      <a:clrScheme name="1_Default Design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FF99"/>
        </a:hlink>
        <a:folHlink>
          <a:srgbClr val="FFFF99"/>
        </a:folHlink>
      </a:clrScheme>
      <a:clrMap bg1="lt1" tx1="dk1" bg2="lt2" tx2="dk2" accent1="accent1" accent2="accent2" accent3="accent3" accent4="accent4" accent5="accent5" accent6="accent6" hlink="hlink" folHlink="folHlink"/>
    </a:extraClrScheme>
    <a:extraClrScheme>
      <a:clrScheme name="1_Default Design 15">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3C8FF"/>
        </a:hlink>
        <a:folHlink>
          <a:srgbClr val="33C8FF"/>
        </a:folHlink>
      </a:clrScheme>
      <a:clrMap bg1="lt1" tx1="dk1" bg2="lt2" tx2="dk2" accent1="accent1" accent2="accent2" accent3="accent3" accent4="accent4" accent5="accent5" accent6="accent6" hlink="hlink" folHlink="folHlink"/>
    </a:extraClrScheme>
    <a:extraClrScheme>
      <a:clrScheme name="1_Default Design 16">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FF99"/>
        </a:hlink>
        <a:folHlink>
          <a:srgbClr val="CC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4674</TotalTime>
  <Words>939</Words>
  <Application>Microsoft PowerPoint</Application>
  <PresentationFormat>On-screen Show (4:3)</PresentationFormat>
  <Paragraphs>135</Paragraphs>
  <Slides>17</Slides>
  <Notes>3</Notes>
  <HiddenSlides>3</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Verdana</vt:lpstr>
      <vt:lpstr>Times New Roman</vt:lpstr>
      <vt:lpstr>1_Default Design</vt:lpstr>
      <vt:lpstr>Plot</vt:lpstr>
      <vt:lpstr>What Is Plot?</vt:lpstr>
      <vt:lpstr>Elements of Plot</vt:lpstr>
      <vt:lpstr>Basic Situation</vt:lpstr>
      <vt:lpstr>Basic Situation</vt:lpstr>
      <vt:lpstr>Basic Situation</vt:lpstr>
      <vt:lpstr>Basic Situation</vt:lpstr>
      <vt:lpstr>Basic Situation</vt:lpstr>
      <vt:lpstr>Complications</vt:lpstr>
      <vt:lpstr>Climax</vt:lpstr>
      <vt:lpstr>Resolution</vt:lpstr>
      <vt:lpstr>Timing of Events</vt:lpstr>
      <vt:lpstr>Timing of Events</vt:lpstr>
      <vt:lpstr>Timing of Events</vt:lpstr>
      <vt:lpstr>Timing of Events</vt:lpstr>
      <vt:lpstr>Practice</vt:lpstr>
      <vt:lpstr>The 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Elements of Literature: Character</dc:title>
  <dc:creator>Amber</dc:creator>
  <cp:lastModifiedBy>Dan Olsen</cp:lastModifiedBy>
  <cp:revision>901</cp:revision>
  <cp:lastPrinted>2004-11-19T20:17:12Z</cp:lastPrinted>
  <dcterms:created xsi:type="dcterms:W3CDTF">2004-10-26T13:31:09Z</dcterms:created>
  <dcterms:modified xsi:type="dcterms:W3CDTF">2011-08-15T15:22:38Z</dcterms:modified>
</cp:coreProperties>
</file>